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49"/>
  </p:notesMasterIdLst>
  <p:sldIdLst>
    <p:sldId id="296" r:id="rId2"/>
    <p:sldId id="324" r:id="rId3"/>
    <p:sldId id="305" r:id="rId4"/>
    <p:sldId id="337" r:id="rId5"/>
    <p:sldId id="300" r:id="rId6"/>
    <p:sldId id="301" r:id="rId7"/>
    <p:sldId id="306" r:id="rId8"/>
    <p:sldId id="302" r:id="rId9"/>
    <p:sldId id="303" r:id="rId10"/>
    <p:sldId id="336" r:id="rId11"/>
    <p:sldId id="335" r:id="rId12"/>
    <p:sldId id="334" r:id="rId13"/>
    <p:sldId id="325" r:id="rId14"/>
    <p:sldId id="348" r:id="rId15"/>
    <p:sldId id="333" r:id="rId16"/>
    <p:sldId id="338" r:id="rId17"/>
    <p:sldId id="308" r:id="rId18"/>
    <p:sldId id="309" r:id="rId19"/>
    <p:sldId id="311" r:id="rId20"/>
    <p:sldId id="314" r:id="rId21"/>
    <p:sldId id="316" r:id="rId22"/>
    <p:sldId id="318" r:id="rId23"/>
    <p:sldId id="313" r:id="rId24"/>
    <p:sldId id="347" r:id="rId25"/>
    <p:sldId id="310" r:id="rId26"/>
    <p:sldId id="312" r:id="rId27"/>
    <p:sldId id="315" r:id="rId28"/>
    <p:sldId id="317" r:id="rId29"/>
    <p:sldId id="319" r:id="rId30"/>
    <p:sldId id="320" r:id="rId31"/>
    <p:sldId id="307" r:id="rId32"/>
    <p:sldId id="339" r:id="rId33"/>
    <p:sldId id="322" r:id="rId34"/>
    <p:sldId id="323" r:id="rId35"/>
    <p:sldId id="304" r:id="rId36"/>
    <p:sldId id="328" r:id="rId37"/>
    <p:sldId id="345" r:id="rId38"/>
    <p:sldId id="343" r:id="rId39"/>
    <p:sldId id="346" r:id="rId40"/>
    <p:sldId id="344" r:id="rId41"/>
    <p:sldId id="340" r:id="rId42"/>
    <p:sldId id="331" r:id="rId43"/>
    <p:sldId id="342" r:id="rId44"/>
    <p:sldId id="332" r:id="rId45"/>
    <p:sldId id="349" r:id="rId46"/>
    <p:sldId id="260" r:id="rId47"/>
    <p:sldId id="351"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BBDCF5F1-AFE4-4827-B0C5-0955C2830984}">
          <p14:sldIdLst>
            <p14:sldId id="296"/>
            <p14:sldId id="324"/>
            <p14:sldId id="305"/>
          </p14:sldIdLst>
        </p14:section>
        <p14:section name="the Power of Public Speaking" id="{CD6EC9F5-B404-4F6F-944C-77260668574E}">
          <p14:sldIdLst>
            <p14:sldId id="337"/>
            <p14:sldId id="300"/>
            <p14:sldId id="301"/>
            <p14:sldId id="306"/>
            <p14:sldId id="302"/>
            <p14:sldId id="303"/>
          </p14:sldIdLst>
        </p14:section>
        <p14:section name="Elements of Public Speaking" id="{4FAD68C4-BA55-4D21-BDB4-92B821BB7BEB}">
          <p14:sldIdLst>
            <p14:sldId id="336"/>
            <p14:sldId id="335"/>
            <p14:sldId id="334"/>
            <p14:sldId id="325"/>
            <p14:sldId id="348"/>
            <p14:sldId id="333"/>
          </p14:sldIdLst>
        </p14:section>
        <p14:section name="Best Practices - Public Speaking" id="{304A8594-BCDB-4BCF-97D6-0D62D31DC5BC}">
          <p14:sldIdLst>
            <p14:sldId id="338"/>
            <p14:sldId id="308"/>
            <p14:sldId id="309"/>
            <p14:sldId id="311"/>
            <p14:sldId id="314"/>
            <p14:sldId id="316"/>
            <p14:sldId id="318"/>
            <p14:sldId id="313"/>
            <p14:sldId id="347"/>
            <p14:sldId id="310"/>
            <p14:sldId id="312"/>
            <p14:sldId id="315"/>
            <p14:sldId id="317"/>
            <p14:sldId id="319"/>
            <p14:sldId id="320"/>
            <p14:sldId id="307"/>
          </p14:sldIdLst>
        </p14:section>
        <p14:section name="Apply - Impromptu Speech" id="{54621FF6-0018-4C3D-969F-E9CA2B666F9E}">
          <p14:sldIdLst>
            <p14:sldId id="339"/>
            <p14:sldId id="322"/>
            <p14:sldId id="323"/>
            <p14:sldId id="304"/>
            <p14:sldId id="328"/>
            <p14:sldId id="345"/>
            <p14:sldId id="343"/>
            <p14:sldId id="346"/>
            <p14:sldId id="344"/>
          </p14:sldIdLst>
        </p14:section>
        <p14:section name="Improvement Plan" id="{832F3F40-C5D4-4EC0-A6BC-98FAF006BBA1}">
          <p14:sldIdLst>
            <p14:sldId id="340"/>
            <p14:sldId id="331"/>
            <p14:sldId id="342"/>
            <p14:sldId id="332"/>
            <p14:sldId id="349"/>
          </p14:sldIdLst>
        </p14:section>
        <p14:section name="Additional Resources" id="{F7145B2F-FCD8-4797-9559-8635BBADDB5C}">
          <p14:sldIdLst>
            <p14:sldId id="260"/>
            <p14:sldId id="35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18" autoAdjust="0"/>
    <p:restoredTop sz="88689" autoAdjust="0"/>
  </p:normalViewPr>
  <p:slideViewPr>
    <p:cSldViewPr snapToGrid="0">
      <p:cViewPr varScale="1">
        <p:scale>
          <a:sx n="86" d="100"/>
          <a:sy n="86" d="100"/>
        </p:scale>
        <p:origin x="66"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0.jpg>
</file>

<file path=ppt/media/image11.png>
</file>

<file path=ppt/media/image12.jpg>
</file>

<file path=ppt/media/image13.png>
</file>

<file path=ppt/media/image14.jpg>
</file>

<file path=ppt/media/image15.jpg>
</file>

<file path=ppt/media/image17.png>
</file>

<file path=ppt/media/image2.jpeg>
</file>

<file path=ppt/media/image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F584A-AD5A-4F6E-BB1D-720E2B1914A8}"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BEE6-E204-42B7-AFBF-BD8CC5A2BF47}" type="slidenum">
              <a:rPr lang="en-US" smtClean="0"/>
              <a:t>‹#›</a:t>
            </a:fld>
            <a:endParaRPr lang="en-US"/>
          </a:p>
        </p:txBody>
      </p:sp>
    </p:spTree>
    <p:extLst>
      <p:ext uri="{BB962C8B-B14F-4D97-AF65-F5344CB8AC3E}">
        <p14:creationId xmlns:p14="http://schemas.microsoft.com/office/powerpoint/2010/main" val="3785543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1-5): 4-6 minutes</a:t>
            </a:r>
          </a:p>
          <a:p>
            <a:r>
              <a:rPr lang="en-US" dirty="0"/>
              <a:t>ACME:</a:t>
            </a:r>
            <a:r>
              <a:rPr lang="en-US" baseline="0" dirty="0"/>
              <a:t> 40-45 minutes</a:t>
            </a:r>
          </a:p>
          <a:p>
            <a:pPr marL="0" indent="0">
              <a:buNone/>
            </a:pPr>
            <a:r>
              <a:rPr lang="en-US" baseline="0" dirty="0"/>
              <a:t>Wrap-up: 1-2 minutes</a:t>
            </a:r>
          </a:p>
          <a:p>
            <a:pPr marL="0" indent="0">
              <a:buNone/>
            </a:pPr>
            <a:r>
              <a:rPr lang="en-US" dirty="0"/>
              <a:t>Total:</a:t>
            </a:r>
            <a:r>
              <a:rPr lang="en-US" baseline="0" dirty="0"/>
              <a:t> 45-53 minutes</a:t>
            </a: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30057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18</a:t>
            </a:fld>
            <a:endParaRPr lang="en-US"/>
          </a:p>
        </p:txBody>
      </p:sp>
    </p:spTree>
    <p:extLst>
      <p:ext uri="{BB962C8B-B14F-4D97-AF65-F5344CB8AC3E}">
        <p14:creationId xmlns:p14="http://schemas.microsoft.com/office/powerpoint/2010/main" val="2009687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19</a:t>
            </a:fld>
            <a:endParaRPr lang="en-US"/>
          </a:p>
        </p:txBody>
      </p:sp>
    </p:spTree>
    <p:extLst>
      <p:ext uri="{BB962C8B-B14F-4D97-AF65-F5344CB8AC3E}">
        <p14:creationId xmlns:p14="http://schemas.microsoft.com/office/powerpoint/2010/main" val="3344693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20</a:t>
            </a:fld>
            <a:endParaRPr lang="en-US"/>
          </a:p>
        </p:txBody>
      </p:sp>
    </p:spTree>
    <p:extLst>
      <p:ext uri="{BB962C8B-B14F-4D97-AF65-F5344CB8AC3E}">
        <p14:creationId xmlns:p14="http://schemas.microsoft.com/office/powerpoint/2010/main" val="3425620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21</a:t>
            </a:fld>
            <a:endParaRPr lang="en-US"/>
          </a:p>
        </p:txBody>
      </p:sp>
    </p:spTree>
    <p:extLst>
      <p:ext uri="{BB962C8B-B14F-4D97-AF65-F5344CB8AC3E}">
        <p14:creationId xmlns:p14="http://schemas.microsoft.com/office/powerpoint/2010/main" val="2153006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22</a:t>
            </a:fld>
            <a:endParaRPr lang="en-US"/>
          </a:p>
        </p:txBody>
      </p:sp>
    </p:spTree>
    <p:extLst>
      <p:ext uri="{BB962C8B-B14F-4D97-AF65-F5344CB8AC3E}">
        <p14:creationId xmlns:p14="http://schemas.microsoft.com/office/powerpoint/2010/main" val="35195642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volunteers</a:t>
            </a:r>
            <a:r>
              <a:rPr lang="en-US" baseline="0" dirty="0"/>
              <a:t> who shared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23</a:t>
            </a:fld>
            <a:endParaRPr lang="en-US"/>
          </a:p>
        </p:txBody>
      </p:sp>
    </p:spTree>
    <p:extLst>
      <p:ext uri="{BB962C8B-B14F-4D97-AF65-F5344CB8AC3E}">
        <p14:creationId xmlns:p14="http://schemas.microsoft.com/office/powerpoint/2010/main" val="22905656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volunteers</a:t>
            </a:r>
            <a:r>
              <a:rPr lang="en-US" baseline="0" dirty="0"/>
              <a:t> who shared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24</a:t>
            </a:fld>
            <a:endParaRPr lang="en-US"/>
          </a:p>
        </p:txBody>
      </p:sp>
    </p:spTree>
    <p:extLst>
      <p:ext uri="{BB962C8B-B14F-4D97-AF65-F5344CB8AC3E}">
        <p14:creationId xmlns:p14="http://schemas.microsoft.com/office/powerpoint/2010/main" val="17718784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a large clock face superimposed over the audience</a:t>
            </a:r>
            <a:r>
              <a:rPr lang="en-US" baseline="0" dirty="0"/>
              <a:t> with the numbers (1-12) in their proper place.  Try to look at each of the 12 directions throughout the course of your presentation.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25</a:t>
            </a:fld>
            <a:endParaRPr lang="en-US"/>
          </a:p>
        </p:txBody>
      </p:sp>
    </p:spTree>
    <p:extLst>
      <p:ext uri="{BB962C8B-B14F-4D97-AF65-F5344CB8AC3E}">
        <p14:creationId xmlns:p14="http://schemas.microsoft.com/office/powerpoint/2010/main" val="3681029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26</a:t>
            </a:fld>
            <a:endParaRPr lang="en-US"/>
          </a:p>
        </p:txBody>
      </p:sp>
    </p:spTree>
    <p:extLst>
      <p:ext uri="{BB962C8B-B14F-4D97-AF65-F5344CB8AC3E}">
        <p14:creationId xmlns:p14="http://schemas.microsoft.com/office/powerpoint/2010/main" val="228020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27</a:t>
            </a:fld>
            <a:endParaRPr lang="en-US"/>
          </a:p>
        </p:txBody>
      </p:sp>
    </p:spTree>
    <p:extLst>
      <p:ext uri="{BB962C8B-B14F-4D97-AF65-F5344CB8AC3E}">
        <p14:creationId xmlns:p14="http://schemas.microsoft.com/office/powerpoint/2010/main" val="563650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 from</a:t>
            </a:r>
            <a:r>
              <a:rPr lang="en-US" baseline="0" dirty="0"/>
              <a:t> 0:17 – 2:23</a:t>
            </a:r>
          </a:p>
          <a:p>
            <a:endParaRPr lang="en-US" baseline="0" dirty="0"/>
          </a:p>
          <a:p>
            <a:r>
              <a:rPr lang="en-US" baseline="0" dirty="0"/>
              <a:t>Play video immediately upon beginning class, without any explanation.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5</a:t>
            </a:fld>
            <a:endParaRPr lang="en-US"/>
          </a:p>
        </p:txBody>
      </p:sp>
    </p:spTree>
    <p:extLst>
      <p:ext uri="{BB962C8B-B14F-4D97-AF65-F5344CB8AC3E}">
        <p14:creationId xmlns:p14="http://schemas.microsoft.com/office/powerpoint/2010/main" val="24789357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28</a:t>
            </a:fld>
            <a:endParaRPr lang="en-US"/>
          </a:p>
        </p:txBody>
      </p:sp>
    </p:spTree>
    <p:extLst>
      <p:ext uri="{BB962C8B-B14F-4D97-AF65-F5344CB8AC3E}">
        <p14:creationId xmlns:p14="http://schemas.microsoft.com/office/powerpoint/2010/main" val="18411665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29</a:t>
            </a:fld>
            <a:endParaRPr lang="en-US"/>
          </a:p>
        </p:txBody>
      </p:sp>
    </p:spTree>
    <p:extLst>
      <p:ext uri="{BB962C8B-B14F-4D97-AF65-F5344CB8AC3E}">
        <p14:creationId xmlns:p14="http://schemas.microsoft.com/office/powerpoint/2010/main" val="3118093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volunteers</a:t>
            </a:r>
            <a:r>
              <a:rPr lang="en-US" baseline="0" dirty="0"/>
              <a:t> who shared reflect</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30</a:t>
            </a:fld>
            <a:endParaRPr lang="en-US"/>
          </a:p>
        </p:txBody>
      </p:sp>
    </p:spTree>
    <p:extLst>
      <p:ext uri="{BB962C8B-B14F-4D97-AF65-F5344CB8AC3E}">
        <p14:creationId xmlns:p14="http://schemas.microsoft.com/office/powerpoint/2010/main" val="30489629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Note: </a:t>
            </a:r>
            <a:r>
              <a:rPr lang="en-US" dirty="0"/>
              <a:t>Write down the following things on the whiteboard so that students can see them later on.  </a:t>
            </a:r>
          </a:p>
        </p:txBody>
      </p:sp>
      <p:sp>
        <p:nvSpPr>
          <p:cNvPr id="4" name="Slide Number Placeholder 3"/>
          <p:cNvSpPr>
            <a:spLocks noGrp="1"/>
          </p:cNvSpPr>
          <p:nvPr>
            <p:ph type="sldNum" sz="quarter" idx="10"/>
          </p:nvPr>
        </p:nvSpPr>
        <p:spPr/>
        <p:txBody>
          <a:bodyPr/>
          <a:lstStyle/>
          <a:p>
            <a:fld id="{47E0BEE6-E204-42B7-AFBF-BD8CC5A2BF47}" type="slidenum">
              <a:rPr lang="en-US" smtClean="0"/>
              <a:t>31</a:t>
            </a:fld>
            <a:endParaRPr lang="en-US"/>
          </a:p>
        </p:txBody>
      </p:sp>
    </p:spTree>
    <p:extLst>
      <p:ext uri="{BB962C8B-B14F-4D97-AF65-F5344CB8AC3E}">
        <p14:creationId xmlns:p14="http://schemas.microsoft.com/office/powerpoint/2010/main" val="31555576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a:t>
            </a:r>
            <a:r>
              <a:rPr lang="en-US" baseline="0" dirty="0"/>
              <a:t> – keep time and help the students participate, stay on task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35</a:t>
            </a:fld>
            <a:endParaRPr lang="en-US"/>
          </a:p>
        </p:txBody>
      </p:sp>
    </p:spTree>
    <p:extLst>
      <p:ext uri="{BB962C8B-B14F-4D97-AF65-F5344CB8AC3E}">
        <p14:creationId xmlns:p14="http://schemas.microsoft.com/office/powerpoint/2010/main" val="6812670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a:t>
            </a:r>
            <a:r>
              <a:rPr lang="en-US" baseline="0" dirty="0"/>
              <a:t> – keep time and help the students participate, stay on task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37</a:t>
            </a:fld>
            <a:endParaRPr lang="en-US"/>
          </a:p>
        </p:txBody>
      </p:sp>
    </p:spTree>
    <p:extLst>
      <p:ext uri="{BB962C8B-B14F-4D97-AF65-F5344CB8AC3E}">
        <p14:creationId xmlns:p14="http://schemas.microsoft.com/office/powerpoint/2010/main" val="15564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38</a:t>
            </a:fld>
            <a:endParaRPr lang="en-US"/>
          </a:p>
        </p:txBody>
      </p:sp>
    </p:spTree>
    <p:extLst>
      <p:ext uri="{BB962C8B-B14F-4D97-AF65-F5344CB8AC3E}">
        <p14:creationId xmlns:p14="http://schemas.microsoft.com/office/powerpoint/2010/main" val="40945623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a:t>
            </a:r>
            <a:r>
              <a:rPr lang="en-US" baseline="0" dirty="0"/>
              <a:t> – keep time and help the students participate, stay on task. </a:t>
            </a:r>
          </a:p>
          <a:p>
            <a:endParaRPr lang="en-US" baseline="0" dirty="0"/>
          </a:p>
          <a:p>
            <a:r>
              <a:rPr lang="en-US" b="1" baseline="0" dirty="0"/>
              <a:t>ONLY DO THIS IF THERE IS ENOUGH TIME.  OTHERWISE, SKIP TO THE NEXT SECTION.  </a:t>
            </a:r>
            <a:endParaRPr lang="en-US" b="1" dirty="0"/>
          </a:p>
        </p:txBody>
      </p:sp>
      <p:sp>
        <p:nvSpPr>
          <p:cNvPr id="4" name="Slide Number Placeholder 3"/>
          <p:cNvSpPr>
            <a:spLocks noGrp="1"/>
          </p:cNvSpPr>
          <p:nvPr>
            <p:ph type="sldNum" sz="quarter" idx="10"/>
          </p:nvPr>
        </p:nvSpPr>
        <p:spPr/>
        <p:txBody>
          <a:bodyPr/>
          <a:lstStyle/>
          <a:p>
            <a:fld id="{47E0BEE6-E204-42B7-AFBF-BD8CC5A2BF47}" type="slidenum">
              <a:rPr lang="en-US" smtClean="0"/>
              <a:t>39</a:t>
            </a:fld>
            <a:endParaRPr lang="en-US"/>
          </a:p>
        </p:txBody>
      </p:sp>
    </p:spTree>
    <p:extLst>
      <p:ext uri="{BB962C8B-B14F-4D97-AF65-F5344CB8AC3E}">
        <p14:creationId xmlns:p14="http://schemas.microsoft.com/office/powerpoint/2010/main" val="37727116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t>ONLY DO THIS IF THERE IS ENOUGH TIME.  OTHERWISE, SKIP TO THE NEXT SECTION.  </a:t>
            </a:r>
            <a:endParaRPr lang="en-US" b="1"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40</a:t>
            </a:fld>
            <a:endParaRPr lang="en-US"/>
          </a:p>
        </p:txBody>
      </p:sp>
    </p:spTree>
    <p:extLst>
      <p:ext uri="{BB962C8B-B14F-4D97-AF65-F5344CB8AC3E}">
        <p14:creationId xmlns:p14="http://schemas.microsoft.com/office/powerpoint/2010/main" val="340918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 from 0:05 – 2:36</a:t>
            </a:r>
          </a:p>
          <a:p>
            <a:endParaRPr lang="en-US" dirty="0"/>
          </a:p>
          <a:p>
            <a:r>
              <a:rPr lang="en-US" dirty="0"/>
              <a:t>Play this video immediately following the last, with no explanation. </a:t>
            </a:r>
          </a:p>
        </p:txBody>
      </p:sp>
      <p:sp>
        <p:nvSpPr>
          <p:cNvPr id="4" name="Slide Number Placeholder 3"/>
          <p:cNvSpPr>
            <a:spLocks noGrp="1"/>
          </p:cNvSpPr>
          <p:nvPr>
            <p:ph type="sldNum" sz="quarter" idx="10"/>
          </p:nvPr>
        </p:nvSpPr>
        <p:spPr/>
        <p:txBody>
          <a:bodyPr/>
          <a:lstStyle/>
          <a:p>
            <a:fld id="{47E0BEE6-E204-42B7-AFBF-BD8CC5A2BF47}" type="slidenum">
              <a:rPr lang="en-US" smtClean="0"/>
              <a:t>6</a:t>
            </a:fld>
            <a:endParaRPr lang="en-US"/>
          </a:p>
        </p:txBody>
      </p:sp>
    </p:spTree>
    <p:extLst>
      <p:ext uri="{BB962C8B-B14F-4D97-AF65-F5344CB8AC3E}">
        <p14:creationId xmlns:p14="http://schemas.microsoft.com/office/powerpoint/2010/main" val="3981202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quickly through this slide,</a:t>
            </a:r>
            <a:r>
              <a:rPr lang="en-US" baseline="0" dirty="0"/>
              <a:t> then move to the next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8</a:t>
            </a:fld>
            <a:endParaRPr lang="en-US"/>
          </a:p>
        </p:txBody>
      </p:sp>
    </p:spTree>
    <p:extLst>
      <p:ext uri="{BB962C8B-B14F-4D97-AF65-F5344CB8AC3E}">
        <p14:creationId xmlns:p14="http://schemas.microsoft.com/office/powerpoint/2010/main" val="669683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Poll – ask students for their self-appraisal</a:t>
            </a:r>
            <a:r>
              <a:rPr lang="en-US" baseline="0" dirty="0"/>
              <a:t> of their public speaking abilities.  </a:t>
            </a:r>
          </a:p>
          <a:p>
            <a:endParaRPr lang="en-US" baseline="0" dirty="0"/>
          </a:p>
          <a:p>
            <a:r>
              <a:rPr lang="en-US" baseline="0" dirty="0"/>
              <a:t>Ask for a raise of hands of those who rate themselves at least 1; then go up to 2, and have only those who rate themselves at a 2 keep their hands raised; repeat until 5.  </a:t>
            </a:r>
          </a:p>
          <a:p>
            <a:endParaRPr lang="en-US" baseline="0" dirty="0"/>
          </a:p>
          <a:p>
            <a:r>
              <a:rPr lang="en-US" baseline="0" dirty="0"/>
              <a:t>Identify those who rate themselves as the top public speakers in the class.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9</a:t>
            </a:fld>
            <a:endParaRPr lang="en-US"/>
          </a:p>
        </p:txBody>
      </p:sp>
    </p:spTree>
    <p:extLst>
      <p:ext uri="{BB962C8B-B14F-4D97-AF65-F5344CB8AC3E}">
        <p14:creationId xmlns:p14="http://schemas.microsoft.com/office/powerpoint/2010/main" val="78352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quickly through these</a:t>
            </a:r>
            <a:r>
              <a:rPr lang="en-US" baseline="0" dirty="0"/>
              <a:t> slides – they’ll get the principles as we move along</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11</a:t>
            </a:fld>
            <a:endParaRPr lang="en-US"/>
          </a:p>
        </p:txBody>
      </p:sp>
    </p:spTree>
    <p:extLst>
      <p:ext uri="{BB962C8B-B14F-4D97-AF65-F5344CB8AC3E}">
        <p14:creationId xmlns:p14="http://schemas.microsoft.com/office/powerpoint/2010/main" val="2566304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quickly through these</a:t>
            </a:r>
            <a:r>
              <a:rPr lang="en-US" baseline="0" dirty="0"/>
              <a:t> slides – they’ll get the principles as we move along</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12</a:t>
            </a:fld>
            <a:endParaRPr lang="en-US"/>
          </a:p>
        </p:txBody>
      </p:sp>
    </p:spTree>
    <p:extLst>
      <p:ext uri="{BB962C8B-B14F-4D97-AF65-F5344CB8AC3E}">
        <p14:creationId xmlns:p14="http://schemas.microsoft.com/office/powerpoint/2010/main" val="326991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quickly through these</a:t>
            </a:r>
            <a:r>
              <a:rPr lang="en-US" baseline="0" dirty="0"/>
              <a:t> slides – they’ll get the principles as we move along</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13</a:t>
            </a:fld>
            <a:endParaRPr lang="en-US"/>
          </a:p>
        </p:txBody>
      </p:sp>
    </p:spTree>
    <p:extLst>
      <p:ext uri="{BB962C8B-B14F-4D97-AF65-F5344CB8AC3E}">
        <p14:creationId xmlns:p14="http://schemas.microsoft.com/office/powerpoint/2010/main" val="153259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a:t>
            </a:r>
            <a:r>
              <a:rPr lang="en-US" baseline="0" dirty="0"/>
              <a:t> if some of the students who rated themselves most highly in public speaking would be all right with giving demonstrations. </a:t>
            </a:r>
          </a:p>
          <a:p>
            <a:endParaRPr lang="en-US" baseline="0" dirty="0"/>
          </a:p>
          <a:p>
            <a:r>
              <a:rPr lang="en-US" baseline="0" dirty="0"/>
              <a:t>If you can’t get 5 people to volunteer, ask a few people if they’d be willing to do double-duty.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17</a:t>
            </a:fld>
            <a:endParaRPr lang="en-US"/>
          </a:p>
        </p:txBody>
      </p:sp>
    </p:spTree>
    <p:extLst>
      <p:ext uri="{BB962C8B-B14F-4D97-AF65-F5344CB8AC3E}">
        <p14:creationId xmlns:p14="http://schemas.microsoft.com/office/powerpoint/2010/main" val="2645478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544052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55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71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31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167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88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9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194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435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28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72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961969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ted.com/playlists/226/before_public_speaking" TargetMode="External"/><Relationship Id="rId7" Type="http://schemas.openxmlformats.org/officeDocument/2006/relationships/hyperlink" Target="https://www.ted.com/talks/melissa_marshall_talk_nerdy_to_me" TargetMode="External"/><Relationship Id="rId2" Type="http://schemas.openxmlformats.org/officeDocument/2006/relationships/hyperlink" Target="https://www.ted.com/talks/chris_anderson_teds_secret_to_great_public_speaking" TargetMode="External"/><Relationship Id="rId1" Type="http://schemas.openxmlformats.org/officeDocument/2006/relationships/slideLayout" Target="../slideLayouts/slideLayout2.xml"/><Relationship Id="rId6" Type="http://schemas.openxmlformats.org/officeDocument/2006/relationships/hyperlink" Target="http://www.inc.com/ss/jeff-haden/20-public-speaking-tips-best-ted-talks" TargetMode="External"/><Relationship Id="rId5" Type="http://schemas.openxmlformats.org/officeDocument/2006/relationships/hyperlink" Target="https://www.toastmasters.org/Resources/Public-Speaking-Tips" TargetMode="External"/><Relationship Id="rId4" Type="http://schemas.openxmlformats.org/officeDocument/2006/relationships/hyperlink" Target="https://www.entrepreneur.com/article/239308"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3vDWWy4CMhE" TargetMode="Externa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hibPMyj08Zo" TargetMode="Externa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4457016" cy="4041648"/>
          </a:xfrm>
        </p:spPr>
        <p:txBody>
          <a:bodyPr>
            <a:normAutofit/>
          </a:bodyPr>
          <a:lstStyle/>
          <a:p>
            <a:r>
              <a:rPr lang="en-US" sz="6600" dirty="0"/>
              <a:t>The Power of Public Speaking</a:t>
            </a:r>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Soft Skills</a:t>
            </a:r>
          </a:p>
        </p:txBody>
      </p:sp>
    </p:spTree>
    <p:extLst>
      <p:ext uri="{BB962C8B-B14F-4D97-AF65-F5344CB8AC3E}">
        <p14:creationId xmlns:p14="http://schemas.microsoft.com/office/powerpoint/2010/main" val="3303521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Elements of Public Speaking</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712057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15730"/>
          <a:stretch/>
        </p:blipFill>
        <p:spPr>
          <a:xfrm>
            <a:off x="0" y="10"/>
            <a:ext cx="12191980" cy="6857990"/>
          </a:xfrm>
          <a:prstGeom prst="rect">
            <a:avLst/>
          </a:prstGeom>
        </p:spPr>
      </p:pic>
      <p:sp>
        <p:nvSpPr>
          <p:cNvPr id="10"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1"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4050889" y="2324100"/>
            <a:ext cx="6784259" cy="4205575"/>
          </a:xfrm>
        </p:spPr>
        <p:txBody>
          <a:bodyPr>
            <a:normAutofit/>
          </a:bodyPr>
          <a:lstStyle/>
          <a:p>
            <a:pPr marL="0" indent="0">
              <a:buNone/>
            </a:pPr>
            <a:r>
              <a:rPr lang="en-US" sz="4000" dirty="0"/>
              <a:t>1.  </a:t>
            </a:r>
            <a:r>
              <a:rPr lang="en-US" sz="4000" dirty="0">
                <a:solidFill>
                  <a:srgbClr val="FF0000"/>
                </a:solidFill>
              </a:rPr>
              <a:t>Prepare</a:t>
            </a:r>
          </a:p>
          <a:p>
            <a:pPr marL="0" indent="0">
              <a:buNone/>
            </a:pPr>
            <a:endParaRPr lang="en-US" sz="3600" dirty="0"/>
          </a:p>
          <a:p>
            <a:pPr marL="0" indent="0">
              <a:buNone/>
            </a:pPr>
            <a:r>
              <a:rPr lang="en-US" sz="3600" dirty="0"/>
              <a:t>Review all materials beforehand.  </a:t>
            </a:r>
          </a:p>
          <a:p>
            <a:pPr marL="0" indent="0">
              <a:buNone/>
            </a:pPr>
            <a:r>
              <a:rPr lang="en-US" sz="3600" i="1" dirty="0"/>
              <a:t>Know your audience inside and out.  </a:t>
            </a:r>
          </a:p>
        </p:txBody>
      </p:sp>
    </p:spTree>
    <p:extLst>
      <p:ext uri="{BB962C8B-B14F-4D97-AF65-F5344CB8AC3E}">
        <p14:creationId xmlns:p14="http://schemas.microsoft.com/office/powerpoint/2010/main" val="2712745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b="223"/>
          <a:stretch/>
        </p:blipFill>
        <p:spPr>
          <a:xfrm>
            <a:off x="20" y="-97654"/>
            <a:ext cx="4653291" cy="6955654"/>
          </a:xfrm>
          <a:prstGeom prst="rect">
            <a:avLst/>
          </a:prstGeom>
        </p:spPr>
      </p:pic>
      <p:sp>
        <p:nvSpPr>
          <p:cNvPr id="3" name="Content Placeholder 2"/>
          <p:cNvSpPr>
            <a:spLocks noGrp="1"/>
          </p:cNvSpPr>
          <p:nvPr>
            <p:ph idx="1"/>
          </p:nvPr>
        </p:nvSpPr>
        <p:spPr>
          <a:xfrm>
            <a:off x="4965290" y="1828800"/>
            <a:ext cx="6015571" cy="4351337"/>
          </a:xfrm>
        </p:spPr>
        <p:txBody>
          <a:bodyPr>
            <a:normAutofit/>
          </a:bodyPr>
          <a:lstStyle/>
          <a:p>
            <a:pPr marL="0" indent="0">
              <a:buNone/>
            </a:pPr>
            <a:r>
              <a:rPr lang="en-US" sz="4000" dirty="0"/>
              <a:t>2.  </a:t>
            </a:r>
            <a:r>
              <a:rPr lang="en-US" sz="4000" dirty="0">
                <a:solidFill>
                  <a:srgbClr val="FF0000"/>
                </a:solidFill>
              </a:rPr>
              <a:t>Perfect </a:t>
            </a:r>
          </a:p>
          <a:p>
            <a:pPr marL="0" indent="0">
              <a:buNone/>
            </a:pPr>
            <a:endParaRPr lang="en-US" sz="3600" dirty="0"/>
          </a:p>
          <a:p>
            <a:pPr marL="0" indent="0">
              <a:buNone/>
            </a:pPr>
            <a:r>
              <a:rPr lang="en-US" sz="3600" dirty="0"/>
              <a:t>Practice what needs practicing, review, practice again.  </a:t>
            </a:r>
          </a:p>
          <a:p>
            <a:pPr marL="0" indent="0">
              <a:buNone/>
            </a:pPr>
            <a:r>
              <a:rPr lang="en-US" sz="3600" i="1" dirty="0"/>
              <a:t>Perfect your product.  </a:t>
            </a:r>
          </a:p>
        </p:txBody>
      </p:sp>
    </p:spTree>
    <p:extLst>
      <p:ext uri="{BB962C8B-B14F-4D97-AF65-F5344CB8AC3E}">
        <p14:creationId xmlns:p14="http://schemas.microsoft.com/office/powerpoint/2010/main" val="224839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t="8138" b="7592"/>
          <a:stretch/>
        </p:blipFill>
        <p:spPr>
          <a:xfrm>
            <a:off x="20" y="10"/>
            <a:ext cx="12191980" cy="6857990"/>
          </a:xfrm>
          <a:prstGeom prst="rect">
            <a:avLst/>
          </a:prstGeom>
        </p:spPr>
      </p:pic>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4050889" y="2324100"/>
            <a:ext cx="6784259" cy="3875087"/>
          </a:xfrm>
        </p:spPr>
        <p:txBody>
          <a:bodyPr>
            <a:normAutofit/>
          </a:bodyPr>
          <a:lstStyle/>
          <a:p>
            <a:pPr marL="0" indent="0">
              <a:buNone/>
            </a:pPr>
            <a:r>
              <a:rPr lang="en-US" sz="4000" dirty="0"/>
              <a:t>3.  </a:t>
            </a:r>
            <a:r>
              <a:rPr lang="en-US" sz="4000" dirty="0">
                <a:solidFill>
                  <a:srgbClr val="FF0000"/>
                </a:solidFill>
              </a:rPr>
              <a:t>Present</a:t>
            </a:r>
          </a:p>
          <a:p>
            <a:pPr marL="0" indent="0">
              <a:buNone/>
            </a:pPr>
            <a:endParaRPr lang="en-US" sz="3600" dirty="0"/>
          </a:p>
          <a:p>
            <a:pPr marL="0" indent="0">
              <a:buNone/>
            </a:pPr>
            <a:r>
              <a:rPr lang="en-US" sz="3600" dirty="0"/>
              <a:t>Be confident in your product.  </a:t>
            </a:r>
          </a:p>
          <a:p>
            <a:pPr marL="0" indent="0">
              <a:buNone/>
            </a:pPr>
            <a:r>
              <a:rPr lang="en-US" sz="3600" i="1" dirty="0"/>
              <a:t>Create a memorable experience for your listeners</a:t>
            </a:r>
          </a:p>
        </p:txBody>
      </p:sp>
    </p:spTree>
    <p:extLst>
      <p:ext uri="{BB962C8B-B14F-4D97-AF65-F5344CB8AC3E}">
        <p14:creationId xmlns:p14="http://schemas.microsoft.com/office/powerpoint/2010/main" val="498065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P’s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316637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Tips (for this seminar)</a:t>
            </a:r>
          </a:p>
        </p:txBody>
      </p:sp>
      <p:sp>
        <p:nvSpPr>
          <p:cNvPr id="4" name="Text Placeholder 3"/>
          <p:cNvSpPr>
            <a:spLocks noGrp="1"/>
          </p:cNvSpPr>
          <p:nvPr>
            <p:ph type="body" idx="1"/>
          </p:nvPr>
        </p:nvSpPr>
        <p:spPr/>
        <p:txBody>
          <a:bodyPr/>
          <a:lstStyle/>
          <a:p>
            <a:pPr algn="ctr"/>
            <a:r>
              <a:rPr lang="en-US" sz="2800" b="1" dirty="0"/>
              <a:t>Before class</a:t>
            </a:r>
          </a:p>
        </p:txBody>
      </p:sp>
      <p:sp>
        <p:nvSpPr>
          <p:cNvPr id="3" name="Content Placeholder 2"/>
          <p:cNvSpPr>
            <a:spLocks noGrp="1"/>
          </p:cNvSpPr>
          <p:nvPr>
            <p:ph sz="half" idx="2"/>
          </p:nvPr>
        </p:nvSpPr>
        <p:spPr/>
        <p:txBody>
          <a:bodyPr>
            <a:normAutofit/>
          </a:bodyPr>
          <a:lstStyle/>
          <a:p>
            <a:pPr marL="342900" indent="-342900">
              <a:buFont typeface="+mj-lt"/>
              <a:buAutoNum type="arabicPeriod"/>
            </a:pPr>
            <a:r>
              <a:rPr lang="en-US" sz="2400" dirty="0"/>
              <a:t>Thoroughly </a:t>
            </a:r>
            <a:r>
              <a:rPr lang="en-US" sz="2400" dirty="0">
                <a:solidFill>
                  <a:srgbClr val="FF0000"/>
                </a:solidFill>
              </a:rPr>
              <a:t>study and prepare </a:t>
            </a:r>
            <a:r>
              <a:rPr lang="en-US" sz="2400" dirty="0"/>
              <a:t>with all materials </a:t>
            </a:r>
          </a:p>
          <a:p>
            <a:pPr marL="342900" indent="-342900">
              <a:buFont typeface="+mj-lt"/>
              <a:buAutoNum type="arabicPeriod"/>
            </a:pPr>
            <a:r>
              <a:rPr lang="en-US" sz="2400" dirty="0">
                <a:solidFill>
                  <a:srgbClr val="FF0000"/>
                </a:solidFill>
              </a:rPr>
              <a:t>Be familiar </a:t>
            </a:r>
            <a:r>
              <a:rPr lang="en-US" sz="2400" dirty="0"/>
              <a:t>with what you will be teaching</a:t>
            </a:r>
          </a:p>
          <a:p>
            <a:pPr marL="342900" indent="-342900">
              <a:buFont typeface="+mj-lt"/>
              <a:buAutoNum type="arabicPeriod"/>
            </a:pPr>
            <a:r>
              <a:rPr lang="en-US" sz="2400" dirty="0"/>
              <a:t>Know which elements of the lesson are </a:t>
            </a:r>
            <a:r>
              <a:rPr lang="en-US" sz="2400" dirty="0">
                <a:solidFill>
                  <a:srgbClr val="FF0000"/>
                </a:solidFill>
              </a:rPr>
              <a:t>most critical</a:t>
            </a:r>
          </a:p>
          <a:p>
            <a:pPr marL="342900" indent="-342900">
              <a:buFont typeface="+mj-lt"/>
              <a:buAutoNum type="arabicPeriod"/>
            </a:pPr>
            <a:r>
              <a:rPr lang="en-US" sz="2400" dirty="0"/>
              <a:t>(Opt.) Ask the facilitator or a classmate for </a:t>
            </a:r>
            <a:r>
              <a:rPr lang="en-US" sz="2400" dirty="0">
                <a:solidFill>
                  <a:srgbClr val="FF0000"/>
                </a:solidFill>
              </a:rPr>
              <a:t>help</a:t>
            </a:r>
            <a:r>
              <a:rPr lang="en-US" sz="2400" dirty="0"/>
              <a:t> </a:t>
            </a:r>
          </a:p>
        </p:txBody>
      </p:sp>
      <p:sp>
        <p:nvSpPr>
          <p:cNvPr id="5" name="Text Placeholder 4"/>
          <p:cNvSpPr>
            <a:spLocks noGrp="1"/>
          </p:cNvSpPr>
          <p:nvPr>
            <p:ph type="body" sz="quarter" idx="3"/>
          </p:nvPr>
        </p:nvSpPr>
        <p:spPr/>
        <p:txBody>
          <a:bodyPr>
            <a:normAutofit/>
          </a:bodyPr>
          <a:lstStyle/>
          <a:p>
            <a:pPr algn="ctr"/>
            <a:r>
              <a:rPr lang="en-US" sz="2800" b="1" dirty="0"/>
              <a:t>In-class</a:t>
            </a:r>
          </a:p>
        </p:txBody>
      </p:sp>
      <p:sp>
        <p:nvSpPr>
          <p:cNvPr id="6" name="Content Placeholder 5"/>
          <p:cNvSpPr>
            <a:spLocks noGrp="1"/>
          </p:cNvSpPr>
          <p:nvPr>
            <p:ph sz="quarter" idx="4"/>
          </p:nvPr>
        </p:nvSpPr>
        <p:spPr/>
        <p:txBody>
          <a:bodyPr>
            <a:normAutofit/>
          </a:bodyPr>
          <a:lstStyle/>
          <a:p>
            <a:pPr marL="342900" indent="-342900">
              <a:buFont typeface="+mj-lt"/>
              <a:buAutoNum type="arabicPeriod"/>
            </a:pPr>
            <a:r>
              <a:rPr lang="en-US" sz="2400" dirty="0"/>
              <a:t>Field questions, but </a:t>
            </a:r>
            <a:r>
              <a:rPr lang="en-US" sz="2400" dirty="0">
                <a:solidFill>
                  <a:srgbClr val="FF0000"/>
                </a:solidFill>
              </a:rPr>
              <a:t>don’t let class get devoured </a:t>
            </a:r>
            <a:r>
              <a:rPr lang="en-US" sz="2400" dirty="0"/>
              <a:t>by comments or discussion</a:t>
            </a:r>
          </a:p>
          <a:p>
            <a:pPr marL="342900" indent="-342900">
              <a:buFont typeface="+mj-lt"/>
              <a:buAutoNum type="arabicPeriod"/>
            </a:pPr>
            <a:r>
              <a:rPr lang="en-US" sz="2400" dirty="0"/>
              <a:t>Focus on the </a:t>
            </a:r>
            <a:r>
              <a:rPr lang="en-US" sz="2400" dirty="0">
                <a:solidFill>
                  <a:srgbClr val="FF0000"/>
                </a:solidFill>
              </a:rPr>
              <a:t>learning activities</a:t>
            </a:r>
            <a:r>
              <a:rPr lang="en-US" sz="2400" dirty="0"/>
              <a:t> (these are most important to learning) </a:t>
            </a:r>
          </a:p>
          <a:p>
            <a:pPr marL="342900" indent="-342900">
              <a:buFont typeface="+mj-lt"/>
              <a:buAutoNum type="arabicPeriod"/>
            </a:pPr>
            <a:r>
              <a:rPr lang="en-US" sz="2400" dirty="0">
                <a:solidFill>
                  <a:srgbClr val="FF0000"/>
                </a:solidFill>
              </a:rPr>
              <a:t>Adapt</a:t>
            </a:r>
            <a:r>
              <a:rPr lang="en-US" sz="2400" dirty="0"/>
              <a:t> your lesson to the audience’s needs</a:t>
            </a:r>
          </a:p>
        </p:txBody>
      </p:sp>
    </p:spTree>
    <p:extLst>
      <p:ext uri="{BB962C8B-B14F-4D97-AF65-F5344CB8AC3E}">
        <p14:creationId xmlns:p14="http://schemas.microsoft.com/office/powerpoint/2010/main" val="2916660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Best Practices – Public Speaking</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1939754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Demonstration</a:t>
            </a:r>
          </a:p>
        </p:txBody>
      </p:sp>
      <p:sp>
        <p:nvSpPr>
          <p:cNvPr id="3" name="Content Placeholder 2"/>
          <p:cNvSpPr>
            <a:spLocks noGrp="1"/>
          </p:cNvSpPr>
          <p:nvPr>
            <p:ph idx="1"/>
          </p:nvPr>
        </p:nvSpPr>
        <p:spPr/>
        <p:txBody>
          <a:bodyPr>
            <a:noAutofit/>
          </a:bodyPr>
          <a:lstStyle/>
          <a:p>
            <a:endParaRPr lang="en-US" sz="2000" dirty="0"/>
          </a:p>
          <a:p>
            <a:r>
              <a:rPr lang="en-US" sz="3200" dirty="0"/>
              <a:t>We need a </a:t>
            </a:r>
            <a:r>
              <a:rPr lang="en-US" sz="3200" b="1" dirty="0"/>
              <a:t>5 people </a:t>
            </a:r>
            <a:r>
              <a:rPr lang="en-US" sz="3200" dirty="0"/>
              <a:t>willing to volunteer to demonstrate some public speaking techniques</a:t>
            </a:r>
          </a:p>
          <a:p>
            <a:endParaRPr lang="en-US" sz="3200" dirty="0"/>
          </a:p>
          <a:p>
            <a:r>
              <a:rPr lang="en-US" sz="3200" dirty="0"/>
              <a:t>For those who volunteer: prepare to give an </a:t>
            </a:r>
            <a:r>
              <a:rPr lang="en-US" sz="3200" dirty="0">
                <a:solidFill>
                  <a:srgbClr val="FF0000"/>
                </a:solidFill>
              </a:rPr>
              <a:t>impromptu persuasive speech </a:t>
            </a:r>
            <a:r>
              <a:rPr lang="en-US" sz="3200" dirty="0"/>
              <a:t>on your </a:t>
            </a:r>
            <a:r>
              <a:rPr lang="en-US" sz="3200" b="1" dirty="0"/>
              <a:t>favorite food</a:t>
            </a:r>
          </a:p>
        </p:txBody>
      </p:sp>
    </p:spTree>
    <p:extLst>
      <p:ext uri="{BB962C8B-B14F-4D97-AF65-F5344CB8AC3E}">
        <p14:creationId xmlns:p14="http://schemas.microsoft.com/office/powerpoint/2010/main" val="2854901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#1  </a:t>
            </a:r>
            <a:r>
              <a:rPr lang="en-US" sz="3200" i="1" dirty="0">
                <a:solidFill>
                  <a:srgbClr val="FF0000"/>
                </a:solidFill>
              </a:rPr>
              <a:t>(Volunteer #1)</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Don’t look at the audience</a:t>
            </a:r>
          </a:p>
        </p:txBody>
      </p:sp>
    </p:spTree>
    <p:extLst>
      <p:ext uri="{BB962C8B-B14F-4D97-AF65-F5344CB8AC3E}">
        <p14:creationId xmlns:p14="http://schemas.microsoft.com/office/powerpoint/2010/main" val="1828143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#2  </a:t>
            </a:r>
            <a:r>
              <a:rPr lang="en-US" sz="3200" i="1" dirty="0">
                <a:solidFill>
                  <a:srgbClr val="FF0000"/>
                </a:solidFill>
              </a:rPr>
              <a:t>(Volunteer #2)</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Monotone speaking</a:t>
            </a:r>
          </a:p>
        </p:txBody>
      </p:sp>
    </p:spTree>
    <p:extLst>
      <p:ext uri="{BB962C8B-B14F-4D97-AF65-F5344CB8AC3E}">
        <p14:creationId xmlns:p14="http://schemas.microsoft.com/office/powerpoint/2010/main" val="3695353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a:t>
            </a:r>
          </a:p>
        </p:txBody>
      </p:sp>
      <p:sp>
        <p:nvSpPr>
          <p:cNvPr id="3" name="Content Placeholder 2"/>
          <p:cNvSpPr>
            <a:spLocks noGrp="1"/>
          </p:cNvSpPr>
          <p:nvPr>
            <p:ph idx="1"/>
          </p:nvPr>
        </p:nvSpPr>
        <p:spPr/>
        <p:txBody>
          <a:bodyPr>
            <a:normAutofit/>
          </a:bodyPr>
          <a:lstStyle/>
          <a:p>
            <a:r>
              <a:rPr lang="en-US" sz="2400" dirty="0"/>
              <a:t>Students are going to practice public speaking during class.  One of the class activities will be that the students gather in the center of the room and, facing outward, simultaneously deliver their speeches to the walls.  </a:t>
            </a:r>
          </a:p>
          <a:p>
            <a:r>
              <a:rPr lang="en-US" sz="2400" dirty="0"/>
              <a:t>To prepare students for this, grab a dozen pieces of paper, draw faces on each one, and post (i.e., tape or otherwise attach) them around the room at eye level.  This will give the students an unofficial audience to practice with.  </a:t>
            </a:r>
          </a:p>
        </p:txBody>
      </p:sp>
    </p:spTree>
    <p:extLst>
      <p:ext uri="{BB962C8B-B14F-4D97-AF65-F5344CB8AC3E}">
        <p14:creationId xmlns:p14="http://schemas.microsoft.com/office/powerpoint/2010/main" val="507505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#3  </a:t>
            </a:r>
            <a:r>
              <a:rPr lang="en-US" sz="3200" i="1" dirty="0">
                <a:solidFill>
                  <a:srgbClr val="FF0000"/>
                </a:solidFill>
              </a:rPr>
              <a:t>(Volunteer #3)</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Poor body language</a:t>
            </a:r>
          </a:p>
        </p:txBody>
      </p:sp>
    </p:spTree>
    <p:extLst>
      <p:ext uri="{BB962C8B-B14F-4D97-AF65-F5344CB8AC3E}">
        <p14:creationId xmlns:p14="http://schemas.microsoft.com/office/powerpoint/2010/main" val="2792039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#4  </a:t>
            </a:r>
            <a:r>
              <a:rPr lang="en-US" sz="3200" i="1" dirty="0">
                <a:solidFill>
                  <a:srgbClr val="FF0000"/>
                </a:solidFill>
              </a:rPr>
              <a:t>(Volunteer #4)</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Sayeverythingasquicklyasyoucanandwithasfewbreathsaspossible</a:t>
            </a:r>
          </a:p>
          <a:p>
            <a:pPr marL="0" indent="0" algn="ctr">
              <a:buNone/>
            </a:pPr>
            <a:r>
              <a:rPr lang="en-US" sz="2000" i="1" dirty="0"/>
              <a:t>(not a hashtag…yet)</a:t>
            </a:r>
          </a:p>
        </p:txBody>
      </p:sp>
    </p:spTree>
    <p:extLst>
      <p:ext uri="{BB962C8B-B14F-4D97-AF65-F5344CB8AC3E}">
        <p14:creationId xmlns:p14="http://schemas.microsoft.com/office/powerpoint/2010/main" val="9376798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#5  </a:t>
            </a:r>
            <a:r>
              <a:rPr lang="en-US" sz="3200" i="1" dirty="0">
                <a:solidFill>
                  <a:srgbClr val="FF0000"/>
                </a:solidFill>
              </a:rPr>
              <a:t>(Volunteer #5)</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So, like, use as many, um, fillers, as possible</a:t>
            </a:r>
          </a:p>
        </p:txBody>
      </p:sp>
    </p:spTree>
    <p:extLst>
      <p:ext uri="{BB962C8B-B14F-4D97-AF65-F5344CB8AC3E}">
        <p14:creationId xmlns:p14="http://schemas.microsoft.com/office/powerpoint/2010/main" val="2923184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796194"/>
            <a:ext cx="12192000" cy="5061806"/>
          </a:xfrm>
          <a:prstGeom prst="rect">
            <a:avLst/>
          </a:prstGeom>
        </p:spPr>
      </p:pic>
      <p:sp>
        <p:nvSpPr>
          <p:cNvPr id="6" name="Rectangle 5"/>
          <p:cNvSpPr/>
          <p:nvPr/>
        </p:nvSpPr>
        <p:spPr>
          <a:xfrm>
            <a:off x="3305750" y="545905"/>
            <a:ext cx="6096000" cy="707886"/>
          </a:xfrm>
          <a:prstGeom prst="rect">
            <a:avLst/>
          </a:prstGeom>
        </p:spPr>
        <p:txBody>
          <a:bodyPr>
            <a:spAutoFit/>
          </a:bodyPr>
          <a:lstStyle/>
          <a:p>
            <a:r>
              <a:rPr lang="en-US" sz="4000" dirty="0"/>
              <a:t>So…how was that?  </a:t>
            </a:r>
          </a:p>
        </p:txBody>
      </p:sp>
    </p:spTree>
    <p:extLst>
      <p:ext uri="{BB962C8B-B14F-4D97-AF65-F5344CB8AC3E}">
        <p14:creationId xmlns:p14="http://schemas.microsoft.com/office/powerpoint/2010/main" val="37004423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796194"/>
            <a:ext cx="12192000" cy="5061806"/>
          </a:xfrm>
          <a:prstGeom prst="rect">
            <a:avLst/>
          </a:prstGeom>
        </p:spPr>
      </p:pic>
      <p:sp>
        <p:nvSpPr>
          <p:cNvPr id="6" name="Rectangle 5"/>
          <p:cNvSpPr/>
          <p:nvPr/>
        </p:nvSpPr>
        <p:spPr>
          <a:xfrm>
            <a:off x="147286" y="140059"/>
            <a:ext cx="11163044" cy="1446550"/>
          </a:xfrm>
          <a:prstGeom prst="rect">
            <a:avLst/>
          </a:prstGeom>
        </p:spPr>
        <p:txBody>
          <a:bodyPr wrap="square">
            <a:spAutoFit/>
          </a:bodyPr>
          <a:lstStyle/>
          <a:p>
            <a:r>
              <a:rPr lang="en-US" sz="3600" dirty="0"/>
              <a:t>For our volunteers: time for some </a:t>
            </a:r>
            <a:r>
              <a:rPr lang="en-US" sz="3600" dirty="0">
                <a:solidFill>
                  <a:srgbClr val="FF0000"/>
                </a:solidFill>
              </a:rPr>
              <a:t>redemption</a:t>
            </a:r>
            <a:r>
              <a:rPr lang="en-US" sz="3600" dirty="0"/>
              <a:t>.  </a:t>
            </a:r>
          </a:p>
          <a:p>
            <a:endParaRPr lang="en-US" sz="1600" dirty="0"/>
          </a:p>
          <a:p>
            <a:r>
              <a:rPr lang="en-US" sz="3600" dirty="0"/>
              <a:t>Let’s see how those techniques should </a:t>
            </a:r>
            <a:r>
              <a:rPr lang="en-US" sz="3600" i="1" dirty="0"/>
              <a:t>actually</a:t>
            </a:r>
            <a:r>
              <a:rPr lang="en-US" sz="3600" dirty="0"/>
              <a:t> look. </a:t>
            </a:r>
          </a:p>
        </p:txBody>
      </p:sp>
    </p:spTree>
    <p:extLst>
      <p:ext uri="{BB962C8B-B14F-4D97-AF65-F5344CB8AC3E}">
        <p14:creationId xmlns:p14="http://schemas.microsoft.com/office/powerpoint/2010/main" val="2940966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#1  </a:t>
            </a:r>
            <a:r>
              <a:rPr lang="en-US" sz="3200" i="1" dirty="0">
                <a:solidFill>
                  <a:srgbClr val="FF0000"/>
                </a:solidFill>
              </a:rPr>
              <a:t>(Volunteer #1)</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Try to look at each section of the audience (“focus changes”)</a:t>
            </a:r>
          </a:p>
        </p:txBody>
      </p:sp>
    </p:spTree>
    <p:extLst>
      <p:ext uri="{BB962C8B-B14F-4D97-AF65-F5344CB8AC3E}">
        <p14:creationId xmlns:p14="http://schemas.microsoft.com/office/powerpoint/2010/main" val="3952342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#2  </a:t>
            </a:r>
            <a:r>
              <a:rPr lang="en-US" sz="3200" i="1" dirty="0">
                <a:solidFill>
                  <a:srgbClr val="FF0000"/>
                </a:solidFill>
              </a:rPr>
              <a:t>(Volunteer #2)</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Speak with engaging intonation</a:t>
            </a:r>
          </a:p>
        </p:txBody>
      </p:sp>
    </p:spTree>
    <p:extLst>
      <p:ext uri="{BB962C8B-B14F-4D97-AF65-F5344CB8AC3E}">
        <p14:creationId xmlns:p14="http://schemas.microsoft.com/office/powerpoint/2010/main" val="3463624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#3  </a:t>
            </a:r>
            <a:r>
              <a:rPr lang="en-US" sz="3200" i="1" dirty="0">
                <a:solidFill>
                  <a:srgbClr val="FF0000"/>
                </a:solidFill>
              </a:rPr>
              <a:t>(Volunteer #3)</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Confident body language</a:t>
            </a:r>
          </a:p>
        </p:txBody>
      </p:sp>
    </p:spTree>
    <p:extLst>
      <p:ext uri="{BB962C8B-B14F-4D97-AF65-F5344CB8AC3E}">
        <p14:creationId xmlns:p14="http://schemas.microsoft.com/office/powerpoint/2010/main" val="34396344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#4  </a:t>
            </a:r>
            <a:r>
              <a:rPr lang="en-US" sz="3200" i="1" dirty="0">
                <a:solidFill>
                  <a:srgbClr val="FF0000"/>
                </a:solidFill>
              </a:rPr>
              <a:t>(Volunteer #4)</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Speak clearly, </a:t>
            </a:r>
            <a:r>
              <a:rPr lang="en-US" sz="6000" dirty="0">
                <a:solidFill>
                  <a:srgbClr val="FF0000"/>
                </a:solidFill>
              </a:rPr>
              <a:t>slowly</a:t>
            </a:r>
            <a:r>
              <a:rPr lang="en-US" sz="6000" dirty="0"/>
              <a:t>, and with appropriate pauses </a:t>
            </a:r>
          </a:p>
        </p:txBody>
      </p:sp>
    </p:spTree>
    <p:extLst>
      <p:ext uri="{BB962C8B-B14F-4D97-AF65-F5344CB8AC3E}">
        <p14:creationId xmlns:p14="http://schemas.microsoft.com/office/powerpoint/2010/main" val="2840617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Technique #5  </a:t>
            </a:r>
            <a:r>
              <a:rPr lang="en-US" sz="3200" i="1" dirty="0">
                <a:solidFill>
                  <a:srgbClr val="FF0000"/>
                </a:solidFill>
              </a:rPr>
              <a:t>(Volunteer #5)</a:t>
            </a:r>
            <a:endParaRPr lang="en-US" dirty="0">
              <a:solidFill>
                <a:srgbClr val="FF0000"/>
              </a:solidFill>
            </a:endParaRPr>
          </a:p>
        </p:txBody>
      </p:sp>
      <p:sp>
        <p:nvSpPr>
          <p:cNvPr id="3" name="Content Placeholder 2"/>
          <p:cNvSpPr>
            <a:spLocks noGrp="1"/>
          </p:cNvSpPr>
          <p:nvPr>
            <p:ph idx="1"/>
          </p:nvPr>
        </p:nvSpPr>
        <p:spPr/>
        <p:txBody>
          <a:bodyPr>
            <a:normAutofit/>
          </a:bodyPr>
          <a:lstStyle/>
          <a:p>
            <a:pPr marL="0" indent="0" algn="ctr">
              <a:buNone/>
            </a:pPr>
            <a:endParaRPr lang="en-US" sz="6000" dirty="0"/>
          </a:p>
          <a:p>
            <a:pPr marL="0" indent="0" algn="ctr">
              <a:buNone/>
            </a:pPr>
            <a:r>
              <a:rPr lang="en-US" sz="6000" dirty="0"/>
              <a:t>Minimize filler words</a:t>
            </a:r>
          </a:p>
          <a:p>
            <a:pPr marL="0" indent="0" algn="ctr">
              <a:buNone/>
            </a:pPr>
            <a:endParaRPr lang="en-US" sz="6000" dirty="0"/>
          </a:p>
          <a:p>
            <a:pPr marL="0" indent="0" algn="ctr">
              <a:buNone/>
            </a:pPr>
            <a:r>
              <a:rPr lang="en-US" sz="2800" i="1" dirty="0"/>
              <a:t>(If you hear a filler word, make a buzzer sound) </a:t>
            </a:r>
            <a:r>
              <a:rPr lang="en-US" sz="2800" i="1" dirty="0">
                <a:sym typeface="Wingdings" panose="05000000000000000000" pitchFamily="2" charset="2"/>
              </a:rPr>
              <a:t> </a:t>
            </a:r>
            <a:endParaRPr lang="en-US" sz="2800" i="1" dirty="0"/>
          </a:p>
        </p:txBody>
      </p:sp>
    </p:spTree>
    <p:extLst>
      <p:ext uri="{BB962C8B-B14F-4D97-AF65-F5344CB8AC3E}">
        <p14:creationId xmlns:p14="http://schemas.microsoft.com/office/powerpoint/2010/main" val="3991520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lnSpc>
                <a:spcPct val="150000"/>
              </a:lnSpc>
              <a:buFont typeface="+mj-lt"/>
              <a:buAutoNum type="arabicPeriod"/>
            </a:pPr>
            <a:r>
              <a:rPr lang="en-US" sz="2400" dirty="0"/>
              <a:t>Fully recognize the </a:t>
            </a:r>
            <a:r>
              <a:rPr lang="en-US" sz="2400" dirty="0">
                <a:solidFill>
                  <a:srgbClr val="FF0000"/>
                </a:solidFill>
              </a:rPr>
              <a:t>power</a:t>
            </a:r>
            <a:r>
              <a:rPr lang="en-US" sz="2400" dirty="0"/>
              <a:t> that </a:t>
            </a:r>
            <a:r>
              <a:rPr lang="en-US" sz="2400" b="1" dirty="0"/>
              <a:t>public speaking </a:t>
            </a:r>
            <a:r>
              <a:rPr lang="en-US" sz="2400" dirty="0"/>
              <a:t>has. </a:t>
            </a:r>
          </a:p>
          <a:p>
            <a:pPr marL="342900" indent="-342900">
              <a:lnSpc>
                <a:spcPct val="150000"/>
              </a:lnSpc>
              <a:buFont typeface="+mj-lt"/>
              <a:buAutoNum type="arabicPeriod"/>
            </a:pPr>
            <a:r>
              <a:rPr lang="en-US" sz="2400" dirty="0"/>
              <a:t>Learn </a:t>
            </a:r>
            <a:r>
              <a:rPr lang="en-US" sz="2400" b="1" dirty="0"/>
              <a:t>key elements </a:t>
            </a:r>
            <a:r>
              <a:rPr lang="en-US" sz="2400" dirty="0"/>
              <a:t>of public speaking </a:t>
            </a:r>
          </a:p>
          <a:p>
            <a:pPr marL="342900" indent="-342900">
              <a:lnSpc>
                <a:spcPct val="150000"/>
              </a:lnSpc>
              <a:buFont typeface="+mj-lt"/>
              <a:buAutoNum type="arabicPeriod"/>
            </a:pPr>
            <a:r>
              <a:rPr lang="en-US" sz="2400" dirty="0"/>
              <a:t>Identify public speaking </a:t>
            </a:r>
            <a:r>
              <a:rPr lang="en-US" sz="2400" b="1" dirty="0"/>
              <a:t>best practices</a:t>
            </a:r>
            <a:r>
              <a:rPr lang="en-US" sz="2400" dirty="0"/>
              <a:t>. </a:t>
            </a:r>
          </a:p>
          <a:p>
            <a:pPr marL="342900" indent="-342900">
              <a:lnSpc>
                <a:spcPct val="150000"/>
              </a:lnSpc>
              <a:buFont typeface="+mj-lt"/>
              <a:buAutoNum type="arabicPeriod"/>
            </a:pPr>
            <a:r>
              <a:rPr lang="en-US" sz="2400" b="1" dirty="0"/>
              <a:t>Apply</a:t>
            </a:r>
            <a:r>
              <a:rPr lang="en-US" sz="2400" dirty="0"/>
              <a:t> said practices with an impromptu speech. </a:t>
            </a:r>
          </a:p>
          <a:p>
            <a:pPr marL="342900" indent="-342900">
              <a:lnSpc>
                <a:spcPct val="150000"/>
              </a:lnSpc>
              <a:buFont typeface="+mj-lt"/>
              <a:buAutoNum type="arabicPeriod"/>
            </a:pPr>
            <a:r>
              <a:rPr lang="en-US" sz="2400" dirty="0"/>
              <a:t>Establish </a:t>
            </a:r>
            <a:r>
              <a:rPr lang="en-US" sz="2400" b="1" dirty="0"/>
              <a:t>improvement plan</a:t>
            </a:r>
            <a:r>
              <a:rPr lang="en-US" sz="2400" dirty="0"/>
              <a:t>. </a:t>
            </a:r>
          </a:p>
        </p:txBody>
      </p:sp>
    </p:spTree>
    <p:extLst>
      <p:ext uri="{BB962C8B-B14F-4D97-AF65-F5344CB8AC3E}">
        <p14:creationId xmlns:p14="http://schemas.microsoft.com/office/powerpoint/2010/main" val="3596961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34710" y="1828800"/>
            <a:ext cx="4252882" cy="4351337"/>
          </a:xfrm>
        </p:spPr>
        <p:txBody>
          <a:bodyPr>
            <a:normAutofit fontScale="92500" lnSpcReduction="10000"/>
          </a:bodyPr>
          <a:lstStyle/>
          <a:p>
            <a:r>
              <a:rPr lang="en-US" sz="3600" dirty="0"/>
              <a:t>How </a:t>
            </a:r>
            <a:r>
              <a:rPr lang="en-US" sz="3600" b="1" dirty="0"/>
              <a:t>different</a:t>
            </a:r>
            <a:r>
              <a:rPr lang="en-US" sz="3600" dirty="0"/>
              <a:t> was that?  </a:t>
            </a:r>
          </a:p>
          <a:p>
            <a:endParaRPr lang="en-US" sz="3600" dirty="0"/>
          </a:p>
          <a:p>
            <a:r>
              <a:rPr lang="en-US" sz="3600" dirty="0"/>
              <a:t>Do you think you’d be able to apply those things in your public speaking </a:t>
            </a:r>
            <a:r>
              <a:rPr lang="en-US" sz="3600" i="1" dirty="0">
                <a:solidFill>
                  <a:srgbClr val="FF0000"/>
                </a:solidFill>
              </a:rPr>
              <a:t>(with practice, of course)</a:t>
            </a:r>
            <a:r>
              <a:rPr lang="en-US" sz="3600" dirty="0"/>
              <a:t>?  </a:t>
            </a:r>
          </a:p>
        </p:txBody>
      </p:sp>
      <p:pic>
        <p:nvPicPr>
          <p:cNvPr id="4" name="Picture 3"/>
          <p:cNvPicPr>
            <a:picLocks noChangeAspect="1"/>
          </p:cNvPicPr>
          <p:nvPr/>
        </p:nvPicPr>
        <p:blipFill>
          <a:blip r:embed="rId3"/>
          <a:stretch>
            <a:fillRect/>
          </a:stretch>
        </p:blipFill>
        <p:spPr>
          <a:xfrm>
            <a:off x="0" y="0"/>
            <a:ext cx="6858000" cy="6858000"/>
          </a:xfrm>
          <a:prstGeom prst="rect">
            <a:avLst/>
          </a:prstGeom>
        </p:spPr>
      </p:pic>
    </p:spTree>
    <p:extLst>
      <p:ext uri="{BB962C8B-B14F-4D97-AF65-F5344CB8AC3E}">
        <p14:creationId xmlns:p14="http://schemas.microsoft.com/office/powerpoint/2010/main" val="2528892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of the following do you do? </a:t>
            </a:r>
          </a:p>
        </p:txBody>
      </p:sp>
      <p:sp>
        <p:nvSpPr>
          <p:cNvPr id="3" name="Content Placeholder 2"/>
          <p:cNvSpPr>
            <a:spLocks noGrp="1"/>
          </p:cNvSpPr>
          <p:nvPr>
            <p:ph idx="1"/>
          </p:nvPr>
        </p:nvSpPr>
        <p:spPr>
          <a:xfrm>
            <a:off x="1261871" y="1828800"/>
            <a:ext cx="8857897" cy="4351337"/>
          </a:xfrm>
        </p:spPr>
        <p:txBody>
          <a:bodyPr>
            <a:normAutofit/>
          </a:bodyPr>
          <a:lstStyle/>
          <a:p>
            <a:pPr marL="0" indent="0">
              <a:buNone/>
            </a:pPr>
            <a:endParaRPr lang="en-US" sz="200" dirty="0"/>
          </a:p>
          <a:p>
            <a:pPr marL="457200" indent="-457200">
              <a:buFont typeface="+mj-lt"/>
              <a:buAutoNum type="arabicPeriod"/>
            </a:pPr>
            <a:r>
              <a:rPr lang="en-US" sz="2400" dirty="0">
                <a:solidFill>
                  <a:srgbClr val="FF0000"/>
                </a:solidFill>
              </a:rPr>
              <a:t>No looking </a:t>
            </a:r>
            <a:r>
              <a:rPr lang="en-US" sz="2400" dirty="0"/>
              <a:t>vs. </a:t>
            </a:r>
            <a:r>
              <a:rPr lang="en-US" sz="2400" b="1" dirty="0"/>
              <a:t>Eye contact with audience</a:t>
            </a:r>
          </a:p>
          <a:p>
            <a:pPr marL="457200" indent="-457200">
              <a:buFont typeface="+mj-lt"/>
              <a:buAutoNum type="arabicPeriod"/>
            </a:pPr>
            <a:r>
              <a:rPr lang="en-US" sz="2400" dirty="0">
                <a:solidFill>
                  <a:srgbClr val="FF0000"/>
                </a:solidFill>
              </a:rPr>
              <a:t>Monotone</a:t>
            </a:r>
            <a:r>
              <a:rPr lang="en-US" sz="2400" dirty="0"/>
              <a:t> vs. </a:t>
            </a:r>
            <a:r>
              <a:rPr lang="en-US" sz="2400" b="1" dirty="0"/>
              <a:t>Strong intonation</a:t>
            </a:r>
          </a:p>
          <a:p>
            <a:pPr marL="457200" indent="-457200">
              <a:buFont typeface="+mj-lt"/>
              <a:buAutoNum type="arabicPeriod"/>
            </a:pPr>
            <a:r>
              <a:rPr lang="en-US" sz="2400" dirty="0">
                <a:solidFill>
                  <a:srgbClr val="FF0000"/>
                </a:solidFill>
              </a:rPr>
              <a:t>Poor body language </a:t>
            </a:r>
            <a:r>
              <a:rPr lang="en-US" sz="2400" dirty="0"/>
              <a:t>vs. </a:t>
            </a:r>
            <a:r>
              <a:rPr lang="en-US" sz="2400" b="1" dirty="0"/>
              <a:t>Confident body language  </a:t>
            </a:r>
          </a:p>
          <a:p>
            <a:pPr marL="457200" indent="-457200">
              <a:buFont typeface="+mj-lt"/>
              <a:buAutoNum type="arabicPeriod"/>
            </a:pPr>
            <a:r>
              <a:rPr lang="en-US" sz="2400" dirty="0">
                <a:solidFill>
                  <a:srgbClr val="FF0000"/>
                </a:solidFill>
              </a:rPr>
              <a:t>Sloppy diction </a:t>
            </a:r>
            <a:r>
              <a:rPr lang="en-US" sz="2400" dirty="0"/>
              <a:t>vs. </a:t>
            </a:r>
            <a:r>
              <a:rPr lang="en-US" sz="2400" b="1" dirty="0"/>
              <a:t>Clear diction</a:t>
            </a:r>
          </a:p>
          <a:p>
            <a:pPr marL="457200" indent="-457200">
              <a:buFont typeface="+mj-lt"/>
              <a:buAutoNum type="arabicPeriod"/>
            </a:pPr>
            <a:r>
              <a:rPr lang="en-US" sz="2400" dirty="0">
                <a:solidFill>
                  <a:srgbClr val="FF0000"/>
                </a:solidFill>
              </a:rPr>
              <a:t>Talk too fast </a:t>
            </a:r>
            <a:r>
              <a:rPr lang="en-US" sz="2400" dirty="0"/>
              <a:t>vs. </a:t>
            </a:r>
            <a:r>
              <a:rPr lang="en-US" sz="2400" b="1" dirty="0"/>
              <a:t>Speak slowly and clearly</a:t>
            </a:r>
          </a:p>
          <a:p>
            <a:pPr marL="457200" indent="-457200">
              <a:buFont typeface="+mj-lt"/>
              <a:buAutoNum type="arabicPeriod"/>
            </a:pPr>
            <a:r>
              <a:rPr lang="en-US" sz="2400" dirty="0">
                <a:solidFill>
                  <a:srgbClr val="FF0000"/>
                </a:solidFill>
              </a:rPr>
              <a:t>Filler words (“like” or “um”) </a:t>
            </a:r>
            <a:r>
              <a:rPr lang="en-US" sz="2400" dirty="0"/>
              <a:t>vs. </a:t>
            </a:r>
            <a:r>
              <a:rPr lang="en-US" sz="2400" b="1" dirty="0"/>
              <a:t>Minimized filler words </a:t>
            </a:r>
          </a:p>
          <a:p>
            <a:endParaRPr lang="en-US" sz="2400" dirty="0"/>
          </a:p>
        </p:txBody>
      </p:sp>
    </p:spTree>
    <p:extLst>
      <p:ext uri="{BB962C8B-B14F-4D97-AF65-F5344CB8AC3E}">
        <p14:creationId xmlns:p14="http://schemas.microsoft.com/office/powerpoint/2010/main" val="17443170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Apply – </a:t>
            </a:r>
            <a:br>
              <a:rPr lang="en-US" dirty="0"/>
            </a:br>
            <a:r>
              <a:rPr lang="en-US" dirty="0"/>
              <a:t>Impromptu Speech</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12058651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Poll</a:t>
            </a:r>
          </a:p>
        </p:txBody>
      </p:sp>
      <p:sp>
        <p:nvSpPr>
          <p:cNvPr id="3" name="Content Placeholder 2"/>
          <p:cNvSpPr>
            <a:spLocks noGrp="1"/>
          </p:cNvSpPr>
          <p:nvPr>
            <p:ph idx="1"/>
          </p:nvPr>
        </p:nvSpPr>
        <p:spPr/>
        <p:txBody>
          <a:bodyPr>
            <a:normAutofit/>
          </a:bodyPr>
          <a:lstStyle/>
          <a:p>
            <a:r>
              <a:rPr lang="en-US" sz="2400" dirty="0"/>
              <a:t>If someone asked you to speak about </a:t>
            </a:r>
            <a:r>
              <a:rPr lang="en-US" sz="2400" dirty="0">
                <a:solidFill>
                  <a:srgbClr val="FF0000"/>
                </a:solidFill>
              </a:rPr>
              <a:t>anything</a:t>
            </a:r>
            <a:r>
              <a:rPr lang="en-US" sz="2400" dirty="0"/>
              <a:t>, </a:t>
            </a:r>
            <a:r>
              <a:rPr lang="en-US" sz="2400" i="1" dirty="0"/>
              <a:t>right now</a:t>
            </a:r>
            <a:r>
              <a:rPr lang="en-US" sz="2400" dirty="0"/>
              <a:t>, what would it be?  </a:t>
            </a:r>
          </a:p>
        </p:txBody>
      </p:sp>
    </p:spTree>
    <p:extLst>
      <p:ext uri="{BB962C8B-B14F-4D97-AF65-F5344CB8AC3E}">
        <p14:creationId xmlns:p14="http://schemas.microsoft.com/office/powerpoint/2010/main" val="24840676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a:t>
            </a:r>
          </a:p>
        </p:txBody>
      </p:sp>
      <p:sp>
        <p:nvSpPr>
          <p:cNvPr id="3" name="Content Placeholder 2"/>
          <p:cNvSpPr>
            <a:spLocks noGrp="1"/>
          </p:cNvSpPr>
          <p:nvPr>
            <p:ph idx="1"/>
          </p:nvPr>
        </p:nvSpPr>
        <p:spPr/>
        <p:txBody>
          <a:bodyPr>
            <a:normAutofit/>
          </a:bodyPr>
          <a:lstStyle/>
          <a:p>
            <a:r>
              <a:rPr lang="en-US" sz="2400" dirty="0"/>
              <a:t>Write down that subject and a few notes that would get you started. </a:t>
            </a:r>
          </a:p>
          <a:p>
            <a:r>
              <a:rPr lang="en-US" sz="2400" dirty="0"/>
              <a:t>Examples: </a:t>
            </a:r>
          </a:p>
          <a:p>
            <a:pPr lvl="1"/>
            <a:r>
              <a:rPr lang="en-US" sz="2000" dirty="0"/>
              <a:t>“I believe that every American should have free college tuition.”</a:t>
            </a:r>
          </a:p>
          <a:p>
            <a:pPr lvl="1"/>
            <a:r>
              <a:rPr lang="en-US" sz="2000" dirty="0"/>
              <a:t>“Eating healthy and exercising regularly are the greatest ways to prevent disease.”</a:t>
            </a:r>
          </a:p>
          <a:p>
            <a:pPr lvl="1"/>
            <a:r>
              <a:rPr lang="en-US" sz="2000" dirty="0"/>
              <a:t>“Halo is the greatest console video game franchise of all time.”</a:t>
            </a:r>
          </a:p>
          <a:p>
            <a:endParaRPr lang="en-US" sz="2400" dirty="0"/>
          </a:p>
        </p:txBody>
      </p:sp>
    </p:spTree>
    <p:extLst>
      <p:ext uri="{BB962C8B-B14F-4D97-AF65-F5344CB8AC3E}">
        <p14:creationId xmlns:p14="http://schemas.microsoft.com/office/powerpoint/2010/main" val="2812367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t="13762" b="7291"/>
          <a:stretch/>
        </p:blipFill>
        <p:spPr>
          <a:xfrm>
            <a:off x="15260" y="0"/>
            <a:ext cx="12191980" cy="6857990"/>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Activity: </a:t>
            </a:r>
            <a:r>
              <a:rPr lang="en-US" b="1" dirty="0">
                <a:solidFill>
                  <a:srgbClr val="FF0000"/>
                </a:solidFill>
              </a:rPr>
              <a:t>Operation Cacophony </a:t>
            </a:r>
            <a:r>
              <a:rPr lang="en-US" i="1" dirty="0">
                <a:solidFill>
                  <a:srgbClr val="FF0000"/>
                </a:solidFill>
              </a:rPr>
              <a:t>(1/3) </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r>
              <a:rPr lang="en-US" sz="2800" b="1" dirty="0"/>
              <a:t>Create space </a:t>
            </a:r>
            <a:r>
              <a:rPr lang="en-US" sz="2800" dirty="0"/>
              <a:t>in the middle of the room, enabling everyone to stand in a circle facing out to the walls.  </a:t>
            </a:r>
          </a:p>
          <a:p>
            <a:r>
              <a:rPr lang="en-US" sz="2800" b="1" dirty="0"/>
              <a:t>Give a speech </a:t>
            </a:r>
            <a:r>
              <a:rPr lang="en-US" sz="2800" dirty="0"/>
              <a:t>for 60 seconds on your chosen topic, while focusing on the imaginary people around the room.  </a:t>
            </a:r>
          </a:p>
          <a:p>
            <a:r>
              <a:rPr lang="en-US" sz="2800" b="1" dirty="0"/>
              <a:t>Pick one of the principles </a:t>
            </a:r>
            <a:r>
              <a:rPr lang="en-US" sz="2800" dirty="0"/>
              <a:t>we just reviewed and </a:t>
            </a:r>
            <a:r>
              <a:rPr lang="en-US" sz="2800" b="1" dirty="0"/>
              <a:t>apply it</a:t>
            </a:r>
            <a:r>
              <a:rPr lang="en-US" sz="2800" dirty="0"/>
              <a:t>!</a:t>
            </a:r>
          </a:p>
        </p:txBody>
      </p:sp>
    </p:spTree>
    <p:extLst>
      <p:ext uri="{BB962C8B-B14F-4D97-AF65-F5344CB8AC3E}">
        <p14:creationId xmlns:p14="http://schemas.microsoft.com/office/powerpoint/2010/main" val="36867552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stretch>
            <a:fillRect/>
          </a:stretch>
        </p:blipFill>
        <p:spPr>
          <a:xfrm>
            <a:off x="4654296" y="871805"/>
            <a:ext cx="6155736" cy="5124650"/>
          </a:xfrm>
          <a:prstGeom prst="rect">
            <a:avLst/>
          </a:prstGeom>
        </p:spPr>
      </p:pic>
      <p:sp>
        <p:nvSpPr>
          <p:cNvPr id="2" name="Title 1"/>
          <p:cNvSpPr>
            <a:spLocks noGrp="1"/>
          </p:cNvSpPr>
          <p:nvPr>
            <p:ph type="title"/>
          </p:nvPr>
        </p:nvSpPr>
        <p:spPr>
          <a:xfrm>
            <a:off x="643831" y="640080"/>
            <a:ext cx="3690425" cy="1325562"/>
          </a:xfrm>
        </p:spPr>
        <p:txBody>
          <a:bodyPr>
            <a:normAutofit/>
          </a:bodyPr>
          <a:lstStyle/>
          <a:p>
            <a:r>
              <a:rPr lang="en-US" sz="3200" dirty="0"/>
              <a:t>Review</a:t>
            </a:r>
          </a:p>
        </p:txBody>
      </p:sp>
      <p:sp>
        <p:nvSpPr>
          <p:cNvPr id="3" name="Content Placeholder 2"/>
          <p:cNvSpPr>
            <a:spLocks noGrp="1"/>
          </p:cNvSpPr>
          <p:nvPr>
            <p:ph idx="1"/>
          </p:nvPr>
        </p:nvSpPr>
        <p:spPr>
          <a:xfrm>
            <a:off x="643831" y="1936955"/>
            <a:ext cx="3690425" cy="4243182"/>
          </a:xfrm>
        </p:spPr>
        <p:txBody>
          <a:bodyPr>
            <a:normAutofit/>
          </a:bodyPr>
          <a:lstStyle/>
          <a:p>
            <a:endParaRPr lang="en-US" sz="2800" dirty="0"/>
          </a:p>
          <a:p>
            <a:endParaRPr lang="en-US" sz="2800" dirty="0"/>
          </a:p>
          <a:p>
            <a:r>
              <a:rPr lang="en-US" sz="2800" dirty="0"/>
              <a:t>How did it go? </a:t>
            </a:r>
          </a:p>
          <a:p>
            <a:r>
              <a:rPr lang="en-US" sz="2800" dirty="0"/>
              <a:t>What can you do better?  </a:t>
            </a:r>
          </a:p>
          <a:p>
            <a:r>
              <a:rPr lang="en-US" sz="2800" dirty="0"/>
              <a:t>What can you improve </a:t>
            </a:r>
            <a:r>
              <a:rPr lang="en-US" sz="2800" i="1" dirty="0"/>
              <a:t>right now</a:t>
            </a:r>
            <a:r>
              <a:rPr lang="en-US" sz="2800" dirty="0"/>
              <a:t>? </a:t>
            </a:r>
          </a:p>
        </p:txBody>
      </p:sp>
    </p:spTree>
    <p:extLst>
      <p:ext uri="{BB962C8B-B14F-4D97-AF65-F5344CB8AC3E}">
        <p14:creationId xmlns:p14="http://schemas.microsoft.com/office/powerpoint/2010/main" val="4197060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t="13762" b="7291"/>
          <a:stretch/>
        </p:blipFill>
        <p:spPr>
          <a:xfrm>
            <a:off x="15260" y="0"/>
            <a:ext cx="12191980" cy="6857990"/>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Activity: </a:t>
            </a:r>
            <a:r>
              <a:rPr lang="en-US" b="1" dirty="0">
                <a:solidFill>
                  <a:srgbClr val="FF0000"/>
                </a:solidFill>
              </a:rPr>
              <a:t>Operation Cacophony </a:t>
            </a:r>
            <a:r>
              <a:rPr lang="en-US" i="1" dirty="0">
                <a:solidFill>
                  <a:srgbClr val="FF0000"/>
                </a:solidFill>
              </a:rPr>
              <a:t>(2/3) </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endParaRPr lang="en-US" sz="2800" dirty="0"/>
          </a:p>
          <a:p>
            <a:r>
              <a:rPr lang="en-US" sz="2800" dirty="0"/>
              <a:t>Give your same speech, but </a:t>
            </a:r>
            <a:r>
              <a:rPr lang="en-US" sz="2800" b="1" dirty="0"/>
              <a:t>improved</a:t>
            </a:r>
            <a:r>
              <a:rPr lang="en-US" sz="2800" dirty="0"/>
              <a:t>.  </a:t>
            </a:r>
          </a:p>
          <a:p>
            <a:r>
              <a:rPr lang="en-US" sz="2800" dirty="0">
                <a:solidFill>
                  <a:srgbClr val="FF0000"/>
                </a:solidFill>
              </a:rPr>
              <a:t>Optional</a:t>
            </a:r>
            <a:r>
              <a:rPr lang="en-US" sz="2800" dirty="0"/>
              <a:t>: Face a </a:t>
            </a:r>
            <a:r>
              <a:rPr lang="en-US" sz="2800" b="1" dirty="0"/>
              <a:t>partner</a:t>
            </a:r>
            <a:r>
              <a:rPr lang="en-US" sz="2800" dirty="0"/>
              <a:t>!</a:t>
            </a:r>
          </a:p>
          <a:p>
            <a:r>
              <a:rPr lang="en-US" sz="2800" dirty="0"/>
              <a:t>Pick </a:t>
            </a:r>
            <a:r>
              <a:rPr lang="en-US" sz="2800" b="1" dirty="0"/>
              <a:t>another</a:t>
            </a:r>
            <a:r>
              <a:rPr lang="en-US" sz="2800" dirty="0"/>
              <a:t> one of the principles we just reviewed and apply it!</a:t>
            </a:r>
          </a:p>
        </p:txBody>
      </p:sp>
    </p:spTree>
    <p:extLst>
      <p:ext uri="{BB962C8B-B14F-4D97-AF65-F5344CB8AC3E}">
        <p14:creationId xmlns:p14="http://schemas.microsoft.com/office/powerpoint/2010/main" val="35595955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3"/>
          <a:stretch>
            <a:fillRect/>
          </a:stretch>
        </p:blipFill>
        <p:spPr>
          <a:xfrm>
            <a:off x="4654296" y="871805"/>
            <a:ext cx="6155736" cy="5124650"/>
          </a:xfrm>
          <a:prstGeom prst="rect">
            <a:avLst/>
          </a:prstGeom>
        </p:spPr>
      </p:pic>
      <p:sp>
        <p:nvSpPr>
          <p:cNvPr id="2" name="Title 1"/>
          <p:cNvSpPr>
            <a:spLocks noGrp="1"/>
          </p:cNvSpPr>
          <p:nvPr>
            <p:ph type="title"/>
          </p:nvPr>
        </p:nvSpPr>
        <p:spPr>
          <a:xfrm>
            <a:off x="643831" y="640080"/>
            <a:ext cx="3690425" cy="1325562"/>
          </a:xfrm>
        </p:spPr>
        <p:txBody>
          <a:bodyPr>
            <a:normAutofit/>
          </a:bodyPr>
          <a:lstStyle/>
          <a:p>
            <a:r>
              <a:rPr lang="en-US" sz="3200" dirty="0"/>
              <a:t>Review</a:t>
            </a:r>
          </a:p>
        </p:txBody>
      </p:sp>
      <p:sp>
        <p:nvSpPr>
          <p:cNvPr id="3" name="Content Placeholder 2"/>
          <p:cNvSpPr>
            <a:spLocks noGrp="1"/>
          </p:cNvSpPr>
          <p:nvPr>
            <p:ph idx="1"/>
          </p:nvPr>
        </p:nvSpPr>
        <p:spPr>
          <a:xfrm>
            <a:off x="643831" y="1936955"/>
            <a:ext cx="3690425" cy="4243182"/>
          </a:xfrm>
        </p:spPr>
        <p:txBody>
          <a:bodyPr>
            <a:normAutofit/>
          </a:bodyPr>
          <a:lstStyle/>
          <a:p>
            <a:endParaRPr lang="en-US" sz="2800" dirty="0"/>
          </a:p>
          <a:p>
            <a:endParaRPr lang="en-US" sz="2800" dirty="0"/>
          </a:p>
          <a:p>
            <a:r>
              <a:rPr lang="en-US" sz="2800" dirty="0"/>
              <a:t>How did it go? </a:t>
            </a:r>
          </a:p>
          <a:p>
            <a:r>
              <a:rPr lang="en-US" sz="2800" dirty="0"/>
              <a:t>What can you do better?  </a:t>
            </a:r>
          </a:p>
          <a:p>
            <a:r>
              <a:rPr lang="en-US" sz="2800" dirty="0"/>
              <a:t>What can you improve </a:t>
            </a:r>
            <a:r>
              <a:rPr lang="en-US" sz="2800" i="1" dirty="0"/>
              <a:t>right now</a:t>
            </a:r>
            <a:r>
              <a:rPr lang="en-US" sz="2800" dirty="0"/>
              <a:t>? </a:t>
            </a:r>
          </a:p>
        </p:txBody>
      </p:sp>
    </p:spTree>
    <p:extLst>
      <p:ext uri="{BB962C8B-B14F-4D97-AF65-F5344CB8AC3E}">
        <p14:creationId xmlns:p14="http://schemas.microsoft.com/office/powerpoint/2010/main" val="20635289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t="13762" b="7291"/>
          <a:stretch/>
        </p:blipFill>
        <p:spPr>
          <a:xfrm>
            <a:off x="15260" y="0"/>
            <a:ext cx="12191980" cy="6857990"/>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Activity: </a:t>
            </a:r>
            <a:r>
              <a:rPr lang="en-US" b="1" dirty="0">
                <a:solidFill>
                  <a:srgbClr val="FF0000"/>
                </a:solidFill>
              </a:rPr>
              <a:t>Operation Cacophony </a:t>
            </a:r>
            <a:r>
              <a:rPr lang="en-US" i="1" dirty="0">
                <a:solidFill>
                  <a:srgbClr val="FF0000"/>
                </a:solidFill>
              </a:rPr>
              <a:t>(3/3) </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endParaRPr lang="en-US" sz="2800" dirty="0"/>
          </a:p>
          <a:p>
            <a:r>
              <a:rPr lang="en-US" sz="2800" dirty="0"/>
              <a:t>Give your same speech, but </a:t>
            </a:r>
            <a:r>
              <a:rPr lang="en-US" sz="2800" b="1" dirty="0"/>
              <a:t>improved even more!</a:t>
            </a:r>
            <a:r>
              <a:rPr lang="en-US" sz="2800" dirty="0"/>
              <a:t>  </a:t>
            </a:r>
          </a:p>
          <a:p>
            <a:r>
              <a:rPr lang="en-US" sz="2800" dirty="0"/>
              <a:t>Pick </a:t>
            </a:r>
            <a:r>
              <a:rPr lang="en-US" sz="2800" b="1" dirty="0"/>
              <a:t>a third</a:t>
            </a:r>
            <a:r>
              <a:rPr lang="en-US" sz="2800" dirty="0"/>
              <a:t> </a:t>
            </a:r>
            <a:r>
              <a:rPr lang="en-US" sz="2800" b="1" dirty="0"/>
              <a:t>principle </a:t>
            </a:r>
            <a:r>
              <a:rPr lang="en-US" sz="2800" dirty="0"/>
              <a:t>we just reviewed and apply it!</a:t>
            </a:r>
          </a:p>
        </p:txBody>
      </p:sp>
    </p:spTree>
    <p:extLst>
      <p:ext uri="{BB962C8B-B14F-4D97-AF65-F5344CB8AC3E}">
        <p14:creationId xmlns:p14="http://schemas.microsoft.com/office/powerpoint/2010/main" val="2051894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Power of Public Speaking</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24797443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3"/>
          <a:stretch>
            <a:fillRect/>
          </a:stretch>
        </p:blipFill>
        <p:spPr>
          <a:xfrm>
            <a:off x="4654296" y="871805"/>
            <a:ext cx="6155736" cy="5124650"/>
          </a:xfrm>
          <a:prstGeom prst="rect">
            <a:avLst/>
          </a:prstGeom>
        </p:spPr>
      </p:pic>
      <p:sp>
        <p:nvSpPr>
          <p:cNvPr id="2" name="Title 1"/>
          <p:cNvSpPr>
            <a:spLocks noGrp="1"/>
          </p:cNvSpPr>
          <p:nvPr>
            <p:ph type="title"/>
          </p:nvPr>
        </p:nvSpPr>
        <p:spPr>
          <a:xfrm>
            <a:off x="643831" y="640080"/>
            <a:ext cx="3690425" cy="1325562"/>
          </a:xfrm>
        </p:spPr>
        <p:txBody>
          <a:bodyPr>
            <a:normAutofit/>
          </a:bodyPr>
          <a:lstStyle/>
          <a:p>
            <a:r>
              <a:rPr lang="en-US" sz="3200" dirty="0"/>
              <a:t>Review</a:t>
            </a:r>
          </a:p>
        </p:txBody>
      </p:sp>
      <p:sp>
        <p:nvSpPr>
          <p:cNvPr id="3" name="Content Placeholder 2"/>
          <p:cNvSpPr>
            <a:spLocks noGrp="1"/>
          </p:cNvSpPr>
          <p:nvPr>
            <p:ph idx="1"/>
          </p:nvPr>
        </p:nvSpPr>
        <p:spPr>
          <a:xfrm>
            <a:off x="643831" y="1936955"/>
            <a:ext cx="3690425" cy="4243182"/>
          </a:xfrm>
        </p:spPr>
        <p:txBody>
          <a:bodyPr>
            <a:normAutofit/>
          </a:bodyPr>
          <a:lstStyle/>
          <a:p>
            <a:endParaRPr lang="en-US" sz="2800" dirty="0"/>
          </a:p>
          <a:p>
            <a:endParaRPr lang="en-US" sz="2800" dirty="0"/>
          </a:p>
          <a:p>
            <a:r>
              <a:rPr lang="en-US" sz="2800" dirty="0"/>
              <a:t>How did it go? </a:t>
            </a:r>
          </a:p>
          <a:p>
            <a:r>
              <a:rPr lang="en-US" sz="2800" dirty="0"/>
              <a:t>What can you do better?  </a:t>
            </a:r>
          </a:p>
          <a:p>
            <a:r>
              <a:rPr lang="en-US" sz="2800" dirty="0"/>
              <a:t>What can you improve </a:t>
            </a:r>
            <a:r>
              <a:rPr lang="en-US" sz="2800" i="1" dirty="0"/>
              <a:t>right now</a:t>
            </a:r>
            <a:r>
              <a:rPr lang="en-US" sz="2800" dirty="0"/>
              <a:t>? </a:t>
            </a:r>
          </a:p>
        </p:txBody>
      </p:sp>
    </p:spTree>
    <p:extLst>
      <p:ext uri="{BB962C8B-B14F-4D97-AF65-F5344CB8AC3E}">
        <p14:creationId xmlns:p14="http://schemas.microsoft.com/office/powerpoint/2010/main" val="38667649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Improvement Plan </a:t>
            </a:r>
          </a:p>
        </p:txBody>
      </p:sp>
      <p:sp>
        <p:nvSpPr>
          <p:cNvPr id="5" name="Text Placeholder 4"/>
          <p:cNvSpPr>
            <a:spLocks noGrp="1"/>
          </p:cNvSpPr>
          <p:nvPr>
            <p:ph type="body" idx="1"/>
          </p:nvPr>
        </p:nvSpPr>
        <p:spPr/>
        <p:txBody>
          <a:bodyPr/>
          <a:lstStyle/>
          <a:p>
            <a:r>
              <a:rPr lang="en-US" dirty="0"/>
              <a:t>ACME Seminar</a:t>
            </a:r>
          </a:p>
        </p:txBody>
      </p:sp>
    </p:spTree>
    <p:extLst>
      <p:ext uri="{BB962C8B-B14F-4D97-AF65-F5344CB8AC3E}">
        <p14:creationId xmlns:p14="http://schemas.microsoft.com/office/powerpoint/2010/main" val="23195312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518503"/>
            <a:ext cx="12251585" cy="8425598"/>
          </a:xfrm>
          <a:prstGeom prst="rect">
            <a:avLst/>
          </a:prstGeom>
        </p:spPr>
      </p:pic>
      <p:sp>
        <p:nvSpPr>
          <p:cNvPr id="7" name="Speech Bubble: Oval 6"/>
          <p:cNvSpPr/>
          <p:nvPr/>
        </p:nvSpPr>
        <p:spPr>
          <a:xfrm>
            <a:off x="4974990" y="1368464"/>
            <a:ext cx="5807566" cy="1947565"/>
          </a:xfrm>
          <a:prstGeom prst="wedgeEllipseCallout">
            <a:avLst>
              <a:gd name="adj1" fmla="val -89390"/>
              <a:gd name="adj2" fmla="val -37960"/>
            </a:avLst>
          </a:prstGeom>
          <a:solidFill>
            <a:schemeClr val="bg1"/>
          </a:solidFill>
        </p:spPr>
        <p:txBody>
          <a:bodyPr wrap="square">
            <a:spAutoFit/>
          </a:bodyPr>
          <a:lstStyle/>
          <a:p>
            <a:r>
              <a:rPr lang="en-US" sz="2800" dirty="0"/>
              <a:t>How will you continue to improve your </a:t>
            </a:r>
            <a:r>
              <a:rPr lang="en-US" sz="2800" b="1" dirty="0"/>
              <a:t>public speaking </a:t>
            </a:r>
            <a:r>
              <a:rPr lang="en-US" sz="2800" dirty="0"/>
              <a:t>abilities?</a:t>
            </a:r>
          </a:p>
        </p:txBody>
      </p:sp>
    </p:spTree>
    <p:extLst>
      <p:ext uri="{BB962C8B-B14F-4D97-AF65-F5344CB8AC3E}">
        <p14:creationId xmlns:p14="http://schemas.microsoft.com/office/powerpoint/2010/main" val="21610895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518503"/>
            <a:ext cx="12251585" cy="8425598"/>
          </a:xfrm>
          <a:prstGeom prst="rect">
            <a:avLst/>
          </a:prstGeom>
        </p:spPr>
      </p:pic>
      <p:sp>
        <p:nvSpPr>
          <p:cNvPr id="7" name="Speech Bubble: Oval 6"/>
          <p:cNvSpPr/>
          <p:nvPr/>
        </p:nvSpPr>
        <p:spPr>
          <a:xfrm>
            <a:off x="4079001" y="935672"/>
            <a:ext cx="8008671" cy="3635454"/>
          </a:xfrm>
          <a:prstGeom prst="wedgeEllipseCallout">
            <a:avLst>
              <a:gd name="adj1" fmla="val -71628"/>
              <a:gd name="adj2" fmla="val -31573"/>
            </a:avLst>
          </a:prstGeom>
          <a:solidFill>
            <a:schemeClr val="bg1"/>
          </a:solidFill>
        </p:spPr>
        <p:txBody>
          <a:bodyPr wrap="square">
            <a:spAutoFit/>
          </a:bodyPr>
          <a:lstStyle/>
          <a:p>
            <a:r>
              <a:rPr lang="en-US" sz="2800" dirty="0"/>
              <a:t>Identify </a:t>
            </a:r>
            <a:r>
              <a:rPr lang="en-US" sz="2800" b="1" dirty="0"/>
              <a:t>two ways </a:t>
            </a:r>
            <a:r>
              <a:rPr lang="en-US" sz="2800" dirty="0"/>
              <a:t>you can </a:t>
            </a:r>
            <a:r>
              <a:rPr lang="en-US" sz="2800" b="1" dirty="0"/>
              <a:t>improve</a:t>
            </a:r>
            <a:r>
              <a:rPr lang="en-US" sz="2800" dirty="0"/>
              <a:t> and </a:t>
            </a:r>
            <a:r>
              <a:rPr lang="en-US" sz="2800" u="sng" dirty="0"/>
              <a:t>write them down</a:t>
            </a:r>
            <a:r>
              <a:rPr lang="en-US" sz="2800" dirty="0"/>
              <a:t>:</a:t>
            </a:r>
          </a:p>
          <a:p>
            <a:endParaRPr lang="en-US" sz="1000" dirty="0"/>
          </a:p>
          <a:p>
            <a:pPr lvl="1"/>
            <a:r>
              <a:rPr lang="en-US" sz="2400" dirty="0">
                <a:solidFill>
                  <a:srgbClr val="FF0000"/>
                </a:solidFill>
              </a:rPr>
              <a:t>Where</a:t>
            </a:r>
            <a:r>
              <a:rPr lang="en-US" sz="2400" dirty="0"/>
              <a:t> would you speak?  </a:t>
            </a:r>
          </a:p>
          <a:p>
            <a:pPr lvl="1"/>
            <a:r>
              <a:rPr lang="en-US" sz="2400" dirty="0">
                <a:solidFill>
                  <a:srgbClr val="FF0000"/>
                </a:solidFill>
              </a:rPr>
              <a:t>What</a:t>
            </a:r>
            <a:r>
              <a:rPr lang="en-US" sz="2400" dirty="0"/>
              <a:t> do you enjoy speaking about?  </a:t>
            </a:r>
          </a:p>
          <a:p>
            <a:pPr lvl="1"/>
            <a:r>
              <a:rPr lang="en-US" sz="2400" dirty="0"/>
              <a:t>What are you </a:t>
            </a:r>
            <a:r>
              <a:rPr lang="en-US" sz="2400" dirty="0">
                <a:solidFill>
                  <a:srgbClr val="FF0000"/>
                </a:solidFill>
              </a:rPr>
              <a:t>already good at</a:t>
            </a:r>
            <a:r>
              <a:rPr lang="en-US" sz="2400" dirty="0"/>
              <a:t>?</a:t>
            </a:r>
          </a:p>
          <a:p>
            <a:pPr lvl="1"/>
            <a:r>
              <a:rPr lang="en-US" sz="2400" i="1" dirty="0"/>
              <a:t>Etc.  </a:t>
            </a:r>
          </a:p>
        </p:txBody>
      </p:sp>
    </p:spTree>
    <p:extLst>
      <p:ext uri="{BB962C8B-B14F-4D97-AF65-F5344CB8AC3E}">
        <p14:creationId xmlns:p14="http://schemas.microsoft.com/office/powerpoint/2010/main" val="42060664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2"/>
          <a:srcRect l="24183" r="19098" b="-1"/>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a:normAutofit/>
          </a:bodyPr>
          <a:lstStyle/>
          <a:p>
            <a:r>
              <a:rPr lang="en-US" sz="3200" dirty="0"/>
              <a:t>Take-away</a:t>
            </a:r>
          </a:p>
        </p:txBody>
      </p:sp>
      <p:sp>
        <p:nvSpPr>
          <p:cNvPr id="3" name="Content Placeholder 2"/>
          <p:cNvSpPr>
            <a:spLocks noGrp="1"/>
          </p:cNvSpPr>
          <p:nvPr>
            <p:ph idx="1"/>
          </p:nvPr>
        </p:nvSpPr>
        <p:spPr>
          <a:xfrm>
            <a:off x="7878675" y="1936955"/>
            <a:ext cx="3075836" cy="4243182"/>
          </a:xfrm>
        </p:spPr>
        <p:txBody>
          <a:bodyPr>
            <a:normAutofit/>
          </a:bodyPr>
          <a:lstStyle/>
          <a:p>
            <a:pPr marL="0" indent="0">
              <a:buNone/>
            </a:pPr>
            <a:endParaRPr lang="en-US" sz="2800" dirty="0"/>
          </a:p>
          <a:p>
            <a:pPr marL="0" indent="0">
              <a:buNone/>
            </a:pPr>
            <a:r>
              <a:rPr lang="en-US" sz="2800" dirty="0"/>
              <a:t>The better your ability to </a:t>
            </a:r>
            <a:r>
              <a:rPr lang="en-US" sz="2800" dirty="0">
                <a:solidFill>
                  <a:srgbClr val="FF0000"/>
                </a:solidFill>
              </a:rPr>
              <a:t>present</a:t>
            </a:r>
            <a:r>
              <a:rPr lang="en-US" sz="2800" dirty="0"/>
              <a:t>, the </a:t>
            </a:r>
            <a:r>
              <a:rPr lang="en-US" sz="2800" b="1" dirty="0"/>
              <a:t>more versatile </a:t>
            </a:r>
            <a:r>
              <a:rPr lang="en-US" sz="2800" dirty="0"/>
              <a:t>you are to your employer.  </a:t>
            </a:r>
          </a:p>
        </p:txBody>
      </p:sp>
    </p:spTree>
    <p:extLst>
      <p:ext uri="{BB962C8B-B14F-4D97-AF65-F5344CB8AC3E}">
        <p14:creationId xmlns:p14="http://schemas.microsoft.com/office/powerpoint/2010/main" val="22819373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 </a:t>
            </a:r>
          </a:p>
        </p:txBody>
      </p:sp>
      <p:sp>
        <p:nvSpPr>
          <p:cNvPr id="3" name="Content Placeholder 2"/>
          <p:cNvSpPr>
            <a:spLocks noGrp="1"/>
          </p:cNvSpPr>
          <p:nvPr>
            <p:ph idx="1"/>
          </p:nvPr>
        </p:nvSpPr>
        <p:spPr>
          <a:xfrm>
            <a:off x="1261872" y="1828800"/>
            <a:ext cx="8931540" cy="4351337"/>
          </a:xfrm>
        </p:spPr>
        <p:txBody>
          <a:bodyPr>
            <a:normAutofit/>
          </a:bodyPr>
          <a:lstStyle/>
          <a:p>
            <a:pPr marL="342900" indent="-342900">
              <a:lnSpc>
                <a:spcPct val="150000"/>
              </a:lnSpc>
              <a:buFont typeface="+mj-lt"/>
              <a:buAutoNum type="arabicPeriod"/>
            </a:pPr>
            <a:r>
              <a:rPr lang="en-US" sz="2400" dirty="0"/>
              <a:t>Fully recognize the </a:t>
            </a:r>
            <a:r>
              <a:rPr lang="en-US" sz="2400" dirty="0">
                <a:solidFill>
                  <a:srgbClr val="FF0000"/>
                </a:solidFill>
              </a:rPr>
              <a:t>power</a:t>
            </a:r>
            <a:r>
              <a:rPr lang="en-US" sz="2400" dirty="0"/>
              <a:t> that </a:t>
            </a:r>
            <a:r>
              <a:rPr lang="en-US" sz="2400" b="1" dirty="0"/>
              <a:t>public speaking </a:t>
            </a:r>
            <a:r>
              <a:rPr lang="en-US" sz="2400" dirty="0"/>
              <a:t>has. </a:t>
            </a:r>
          </a:p>
          <a:p>
            <a:pPr marL="342900" indent="-342900">
              <a:lnSpc>
                <a:spcPct val="150000"/>
              </a:lnSpc>
              <a:buFont typeface="+mj-lt"/>
              <a:buAutoNum type="arabicPeriod"/>
            </a:pPr>
            <a:r>
              <a:rPr lang="en-US" sz="2400" dirty="0"/>
              <a:t>Learn </a:t>
            </a:r>
            <a:r>
              <a:rPr lang="en-US" sz="2400" b="1" dirty="0"/>
              <a:t>key elements </a:t>
            </a:r>
            <a:r>
              <a:rPr lang="en-US" sz="2400" dirty="0"/>
              <a:t>of public speaking </a:t>
            </a:r>
          </a:p>
          <a:p>
            <a:pPr marL="342900" indent="-342900">
              <a:lnSpc>
                <a:spcPct val="150000"/>
              </a:lnSpc>
              <a:buFont typeface="+mj-lt"/>
              <a:buAutoNum type="arabicPeriod"/>
            </a:pPr>
            <a:r>
              <a:rPr lang="en-US" sz="2400" dirty="0"/>
              <a:t>Identify public speaking </a:t>
            </a:r>
            <a:r>
              <a:rPr lang="en-US" sz="2400" b="1" dirty="0"/>
              <a:t>best practices</a:t>
            </a:r>
            <a:r>
              <a:rPr lang="en-US" sz="2400" dirty="0"/>
              <a:t>. </a:t>
            </a:r>
          </a:p>
          <a:p>
            <a:pPr marL="342900" indent="-342900">
              <a:lnSpc>
                <a:spcPct val="150000"/>
              </a:lnSpc>
              <a:buFont typeface="+mj-lt"/>
              <a:buAutoNum type="arabicPeriod"/>
            </a:pPr>
            <a:r>
              <a:rPr lang="en-US" sz="2400" b="1" dirty="0"/>
              <a:t>Apply</a:t>
            </a:r>
            <a:r>
              <a:rPr lang="en-US" sz="2400" dirty="0"/>
              <a:t> said practices with an impromptu speech. </a:t>
            </a:r>
          </a:p>
          <a:p>
            <a:pPr marL="342900" indent="-342900">
              <a:lnSpc>
                <a:spcPct val="150000"/>
              </a:lnSpc>
              <a:buFont typeface="+mj-lt"/>
              <a:buAutoNum type="arabicPeriod"/>
            </a:pPr>
            <a:r>
              <a:rPr lang="en-US" sz="2400" dirty="0"/>
              <a:t>Establish </a:t>
            </a:r>
            <a:r>
              <a:rPr lang="en-US" sz="2400" b="1" dirty="0"/>
              <a:t>improvement plan</a:t>
            </a:r>
            <a:r>
              <a:rPr lang="en-US" sz="2400" dirty="0"/>
              <a:t>. </a:t>
            </a:r>
          </a:p>
        </p:txBody>
      </p:sp>
    </p:spTree>
    <p:extLst>
      <p:ext uri="{BB962C8B-B14F-4D97-AF65-F5344CB8AC3E}">
        <p14:creationId xmlns:p14="http://schemas.microsoft.com/office/powerpoint/2010/main" val="29876203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lstStyle/>
          <a:p>
            <a:pPr marL="0" indent="0" algn="ctr">
              <a:buNone/>
            </a:pPr>
            <a:r>
              <a:rPr lang="en-US" b="1" dirty="0">
                <a:highlight>
                  <a:srgbClr val="FFFF00"/>
                </a:highlight>
              </a:rPr>
              <a:t>These are great resources – look into them!!</a:t>
            </a:r>
          </a:p>
          <a:p>
            <a:r>
              <a:rPr lang="en-US" dirty="0">
                <a:hlinkClick r:id="rId2"/>
              </a:rPr>
              <a:t>https://www.ted.com/talks/chris_anderson_teds_secret_to_great_public_speaking</a:t>
            </a:r>
            <a:endParaRPr lang="en-US" dirty="0"/>
          </a:p>
          <a:p>
            <a:r>
              <a:rPr lang="en-US" dirty="0">
                <a:hlinkClick r:id="rId3"/>
              </a:rPr>
              <a:t>https://www.ted.com/playlists/226/before_public_speaking</a:t>
            </a:r>
            <a:endParaRPr lang="en-US" dirty="0"/>
          </a:p>
          <a:p>
            <a:r>
              <a:rPr lang="en-US" dirty="0">
                <a:hlinkClick r:id="rId4"/>
              </a:rPr>
              <a:t>https://www.entrepreneur.com/article/239308</a:t>
            </a:r>
            <a:endParaRPr lang="en-US" dirty="0"/>
          </a:p>
          <a:p>
            <a:r>
              <a:rPr lang="en-US" dirty="0">
                <a:hlinkClick r:id="rId5"/>
              </a:rPr>
              <a:t>https://www.toastmasters.org/Resources/Public-Speaking-Tips</a:t>
            </a:r>
            <a:endParaRPr lang="en-US" dirty="0"/>
          </a:p>
          <a:p>
            <a:r>
              <a:rPr lang="en-US" dirty="0">
                <a:hlinkClick r:id="rId6"/>
              </a:rPr>
              <a:t>http://www.inc.com/ss/jeff-haden/20-public-speaking-tips-best-ted-talks</a:t>
            </a:r>
            <a:endParaRPr lang="en-US" dirty="0"/>
          </a:p>
          <a:p>
            <a:r>
              <a:rPr lang="en-US" dirty="0">
                <a:hlinkClick r:id="rId7"/>
              </a:rPr>
              <a:t>https://www.ted.com/talks/melissa_marshall_talk_nerdy_to_me</a:t>
            </a:r>
            <a:r>
              <a:rPr lang="en-US" dirty="0"/>
              <a:t> </a:t>
            </a:r>
          </a:p>
        </p:txBody>
      </p:sp>
    </p:spTree>
    <p:extLst>
      <p:ext uri="{BB962C8B-B14F-4D97-AF65-F5344CB8AC3E}">
        <p14:creationId xmlns:p14="http://schemas.microsoft.com/office/powerpoint/2010/main" val="29478612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3959345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3vDWWy4CMhE">
            <a:hlinkClick r:id="" action="ppaction://media"/>
          </p:cNvPr>
          <p:cNvPicPr>
            <a:picLocks noGrp="1" noRot="1" noChangeAspect="1"/>
          </p:cNvPicPr>
          <p:nvPr>
            <p:ph idx="1"/>
            <a:videoFile r:link="rId1"/>
          </p:nvPr>
        </p:nvPicPr>
        <p:blipFill>
          <a:blip r:embed="rId4"/>
          <a:stretch>
            <a:fillRect/>
          </a:stretch>
        </p:blipFill>
        <p:spPr>
          <a:xfrm>
            <a:off x="1047679" y="11135"/>
            <a:ext cx="9125590" cy="6846865"/>
          </a:xfrm>
          <a:prstGeom prst="rect">
            <a:avLst/>
          </a:prstGeom>
        </p:spPr>
      </p:pic>
    </p:spTree>
    <p:extLst>
      <p:ext uri="{BB962C8B-B14F-4D97-AF65-F5344CB8AC3E}">
        <p14:creationId xmlns:p14="http://schemas.microsoft.com/office/powerpoint/2010/main" val="34344855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hibPMyj08Zo">
            <a:hlinkClick r:id="" action="ppaction://media"/>
          </p:cNvPr>
          <p:cNvPicPr>
            <a:picLocks noGrp="1" noRot="1" noChangeAspect="1"/>
          </p:cNvPicPr>
          <p:nvPr>
            <p:ph idx="1"/>
            <a:videoFile r:link="rId1"/>
          </p:nvPr>
        </p:nvPicPr>
        <p:blipFill>
          <a:blip r:embed="rId4"/>
          <a:stretch>
            <a:fillRect/>
          </a:stretch>
        </p:blipFill>
        <p:spPr>
          <a:xfrm>
            <a:off x="279206" y="-621234"/>
            <a:ext cx="10665947" cy="8002584"/>
          </a:xfrm>
          <a:prstGeom prst="rect">
            <a:avLst/>
          </a:prstGeom>
        </p:spPr>
      </p:pic>
    </p:spTree>
    <p:extLst>
      <p:ext uri="{BB962C8B-B14F-4D97-AF65-F5344CB8AC3E}">
        <p14:creationId xmlns:p14="http://schemas.microsoft.com/office/powerpoint/2010/main" val="39850406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2"/>
          <a:srcRect l="15168" r="12971" b="1"/>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a:normAutofit/>
          </a:bodyPr>
          <a:lstStyle/>
          <a:p>
            <a:r>
              <a:rPr lang="en-US" sz="3200" dirty="0"/>
              <a:t>Reflect</a:t>
            </a:r>
          </a:p>
        </p:txBody>
      </p:sp>
      <p:sp>
        <p:nvSpPr>
          <p:cNvPr id="3" name="Content Placeholder 2"/>
          <p:cNvSpPr>
            <a:spLocks noGrp="1"/>
          </p:cNvSpPr>
          <p:nvPr>
            <p:ph idx="1"/>
          </p:nvPr>
        </p:nvSpPr>
        <p:spPr>
          <a:xfrm>
            <a:off x="7878675" y="1936955"/>
            <a:ext cx="3075836" cy="4243182"/>
          </a:xfrm>
        </p:spPr>
        <p:txBody>
          <a:bodyPr>
            <a:normAutofit/>
          </a:bodyPr>
          <a:lstStyle/>
          <a:p>
            <a:endParaRPr lang="en-US" sz="2800" dirty="0"/>
          </a:p>
          <a:p>
            <a:r>
              <a:rPr lang="en-US" sz="2800" dirty="0"/>
              <a:t>What did you see?  Feel?  </a:t>
            </a:r>
          </a:p>
          <a:p>
            <a:endParaRPr lang="en-US" sz="2800" dirty="0"/>
          </a:p>
          <a:p>
            <a:r>
              <a:rPr lang="en-US" sz="2800" dirty="0">
                <a:solidFill>
                  <a:srgbClr val="FF0000"/>
                </a:solidFill>
              </a:rPr>
              <a:t>What was </a:t>
            </a:r>
            <a:r>
              <a:rPr lang="en-US" sz="2800" b="1" dirty="0">
                <a:solidFill>
                  <a:srgbClr val="FF0000"/>
                </a:solidFill>
              </a:rPr>
              <a:t>different</a:t>
            </a:r>
            <a:r>
              <a:rPr lang="en-US" sz="2800" dirty="0">
                <a:solidFill>
                  <a:srgbClr val="FF0000"/>
                </a:solidFill>
              </a:rPr>
              <a:t> between the two?  </a:t>
            </a:r>
            <a:r>
              <a:rPr lang="en-US" sz="2800" b="1" dirty="0">
                <a:solidFill>
                  <a:srgbClr val="FF0000"/>
                </a:solidFill>
              </a:rPr>
              <a:t>Similar</a:t>
            </a:r>
            <a:r>
              <a:rPr lang="en-US" sz="2800" dirty="0">
                <a:solidFill>
                  <a:srgbClr val="FF0000"/>
                </a:solidFill>
              </a:rPr>
              <a:t>?  </a:t>
            </a:r>
          </a:p>
        </p:txBody>
      </p:sp>
    </p:spTree>
    <p:extLst>
      <p:ext uri="{BB962C8B-B14F-4D97-AF65-F5344CB8AC3E}">
        <p14:creationId xmlns:p14="http://schemas.microsoft.com/office/powerpoint/2010/main" val="3208543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7670" y="0"/>
            <a:ext cx="10819086" cy="6858000"/>
          </a:xfrm>
          <a:prstGeom prst="rect">
            <a:avLst/>
          </a:prstGeom>
        </p:spPr>
      </p:pic>
      <p:sp>
        <p:nvSpPr>
          <p:cNvPr id="7" name="Rectangle 6"/>
          <p:cNvSpPr/>
          <p:nvPr/>
        </p:nvSpPr>
        <p:spPr>
          <a:xfrm>
            <a:off x="241979" y="198422"/>
            <a:ext cx="5733032" cy="2246769"/>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5400000" scaled="1"/>
            <a:tileRect/>
          </a:gradFill>
          <a:ln>
            <a:gradFill>
              <a:gsLst>
                <a:gs pos="42106">
                  <a:srgbClr val="D7D7D9"/>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63500"/>
          </a:effectLst>
        </p:spPr>
        <p:txBody>
          <a:bodyPr wrap="square">
            <a:spAutoFit/>
          </a:bodyPr>
          <a:lstStyle/>
          <a:p>
            <a:pPr algn="ctr"/>
            <a:r>
              <a:rPr lang="en-US" sz="2800" dirty="0">
                <a:latin typeface="Berlin Sans FB" panose="020E0602020502020306" pitchFamily="34" charset="0"/>
              </a:rPr>
              <a:t>The power of public speaking is overwhelming.  </a:t>
            </a:r>
          </a:p>
          <a:p>
            <a:pPr algn="ctr"/>
            <a:endParaRPr lang="en-US" sz="1000" dirty="0">
              <a:latin typeface="Berlin Sans FB" panose="020E0602020502020306" pitchFamily="34" charset="0"/>
            </a:endParaRPr>
          </a:p>
          <a:p>
            <a:pPr algn="ctr"/>
            <a:r>
              <a:rPr lang="en-US" sz="2800" dirty="0">
                <a:latin typeface="Berlin Sans FB" panose="020E0602020502020306" pitchFamily="34" charset="0"/>
              </a:rPr>
              <a:t>Nations bend to those who eloquently command them. </a:t>
            </a:r>
            <a:endParaRPr lang="en-US" dirty="0">
              <a:latin typeface="Berlin Sans FB" panose="020E0602020502020306" pitchFamily="34" charset="0"/>
            </a:endParaRPr>
          </a:p>
          <a:p>
            <a:endParaRPr lang="en-US" dirty="0"/>
          </a:p>
        </p:txBody>
      </p:sp>
    </p:spTree>
    <p:extLst>
      <p:ext uri="{BB962C8B-B14F-4D97-AF65-F5344CB8AC3E}">
        <p14:creationId xmlns:p14="http://schemas.microsoft.com/office/powerpoint/2010/main" val="161871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13716000" cy="6858000"/>
          </a:xfrm>
          <a:prstGeom prst="rect">
            <a:avLst/>
          </a:prstGeom>
        </p:spPr>
      </p:pic>
      <p:sp>
        <p:nvSpPr>
          <p:cNvPr id="8" name="TextBox 7"/>
          <p:cNvSpPr txBox="1"/>
          <p:nvPr/>
        </p:nvSpPr>
        <p:spPr>
          <a:xfrm>
            <a:off x="634491" y="3349220"/>
            <a:ext cx="4418765" cy="2826306"/>
          </a:xfrm>
          <a:prstGeom prst="flowChartAlternateProcess">
            <a:avLst/>
          </a:prstGeom>
          <a:solidFill>
            <a:schemeClr val="bg2">
              <a:alpha val="34000"/>
            </a:schemeClr>
          </a:solidFill>
        </p:spPr>
        <p:txBody>
          <a:bodyPr wrap="square" rtlCol="0">
            <a:spAutoFit/>
          </a:bodyPr>
          <a:lstStyle/>
          <a:p>
            <a:pPr algn="ctr"/>
            <a:r>
              <a:rPr lang="en-US" sz="3200" dirty="0">
                <a:solidFill>
                  <a:schemeClr val="bg1"/>
                </a:solidFill>
              </a:rPr>
              <a:t>On a scale of </a:t>
            </a:r>
            <a:r>
              <a:rPr lang="en-US" sz="3200" b="1" dirty="0">
                <a:solidFill>
                  <a:schemeClr val="bg1"/>
                </a:solidFill>
              </a:rPr>
              <a:t>1-5 </a:t>
            </a:r>
            <a:r>
              <a:rPr lang="en-US" sz="3200" dirty="0">
                <a:solidFill>
                  <a:schemeClr val="bg1"/>
                </a:solidFill>
              </a:rPr>
              <a:t>(1=worst, 5=best), how do you rate your public speaking abilities?  </a:t>
            </a:r>
            <a:endParaRPr lang="en-US" dirty="0"/>
          </a:p>
        </p:txBody>
      </p:sp>
    </p:spTree>
    <p:extLst>
      <p:ext uri="{BB962C8B-B14F-4D97-AF65-F5344CB8AC3E}">
        <p14:creationId xmlns:p14="http://schemas.microsoft.com/office/powerpoint/2010/main" val="3002447292"/>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4229</TotalTime>
  <Words>1467</Words>
  <Application>Microsoft Office PowerPoint</Application>
  <PresentationFormat>Widescreen</PresentationFormat>
  <Paragraphs>239</Paragraphs>
  <Slides>47</Slides>
  <Notes>28</Notes>
  <HiddenSlides>1</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Arial</vt:lpstr>
      <vt:lpstr>Berlin Sans FB</vt:lpstr>
      <vt:lpstr>Calibri</vt:lpstr>
      <vt:lpstr>Century Schoolbook</vt:lpstr>
      <vt:lpstr>Wingdings</vt:lpstr>
      <vt:lpstr>Wingdings 2</vt:lpstr>
      <vt:lpstr>View</vt:lpstr>
      <vt:lpstr>The Power of Public Speaking</vt:lpstr>
      <vt:lpstr>Prepare</vt:lpstr>
      <vt:lpstr>Outcomes </vt:lpstr>
      <vt:lpstr>The Power of Public Speaking</vt:lpstr>
      <vt:lpstr>PowerPoint Presentation</vt:lpstr>
      <vt:lpstr>PowerPoint Presentation</vt:lpstr>
      <vt:lpstr>Reflect</vt:lpstr>
      <vt:lpstr>PowerPoint Presentation</vt:lpstr>
      <vt:lpstr>PowerPoint Presentation</vt:lpstr>
      <vt:lpstr>Elements of Public Speaking</vt:lpstr>
      <vt:lpstr>PowerPoint Presentation</vt:lpstr>
      <vt:lpstr>PowerPoint Presentation</vt:lpstr>
      <vt:lpstr>PowerPoint Presentation</vt:lpstr>
      <vt:lpstr>Three P’s</vt:lpstr>
      <vt:lpstr>Tips (for this seminar)</vt:lpstr>
      <vt:lpstr>Best Practices – Public Speaking</vt:lpstr>
      <vt:lpstr>Demonstration</vt:lpstr>
      <vt:lpstr>Technique #1  (Volunteer #1)</vt:lpstr>
      <vt:lpstr>Technique #2  (Volunteer #2)</vt:lpstr>
      <vt:lpstr>Technique #3  (Volunteer #3)</vt:lpstr>
      <vt:lpstr>Technique #4  (Volunteer #4)</vt:lpstr>
      <vt:lpstr>Technique #5  (Volunteer #5)</vt:lpstr>
      <vt:lpstr>PowerPoint Presentation</vt:lpstr>
      <vt:lpstr>PowerPoint Presentation</vt:lpstr>
      <vt:lpstr>Technique #1  (Volunteer #1)</vt:lpstr>
      <vt:lpstr>Technique #2  (Volunteer #2)</vt:lpstr>
      <vt:lpstr>Technique #3  (Volunteer #3)</vt:lpstr>
      <vt:lpstr>Technique #4  (Volunteer #4)</vt:lpstr>
      <vt:lpstr>Technique #5  (Volunteer #5)</vt:lpstr>
      <vt:lpstr>PowerPoint Presentation</vt:lpstr>
      <vt:lpstr>Which of the following do you do? </vt:lpstr>
      <vt:lpstr>Apply –  Impromptu Speech</vt:lpstr>
      <vt:lpstr>Poll</vt:lpstr>
      <vt:lpstr>Prepare</vt:lpstr>
      <vt:lpstr>Activity: Operation Cacophony (1/3) </vt:lpstr>
      <vt:lpstr>Review</vt:lpstr>
      <vt:lpstr>Activity: Operation Cacophony (2/3) </vt:lpstr>
      <vt:lpstr>Review</vt:lpstr>
      <vt:lpstr>Activity: Operation Cacophony (3/3) </vt:lpstr>
      <vt:lpstr>Review</vt:lpstr>
      <vt:lpstr>Improvement Plan </vt:lpstr>
      <vt:lpstr>PowerPoint Presentation</vt:lpstr>
      <vt:lpstr>PowerPoint Presentation</vt:lpstr>
      <vt:lpstr>Take-away</vt:lpstr>
      <vt:lpstr>Outcomes </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Applied mathematics</dc:title>
  <dc:creator>Jacob Brown</dc:creator>
  <cp:lastModifiedBy>Stacie Mason</cp:lastModifiedBy>
  <cp:revision>207</cp:revision>
  <dcterms:created xsi:type="dcterms:W3CDTF">2016-06-04T18:26:22Z</dcterms:created>
  <dcterms:modified xsi:type="dcterms:W3CDTF">2017-01-11T17:00:33Z</dcterms:modified>
</cp:coreProperties>
</file>

<file path=docProps/thumbnail.jpeg>
</file>